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l" defTabSz="1733930" rtl="0" fontAlgn="auto" latinLnBrk="0" hangingPunct="0">
      <a:lnSpc>
        <a:spcPct val="90000"/>
      </a:lnSpc>
      <a:spcBef>
        <a:spcPts val="320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254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254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7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9" name="Shape 1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8657488"/>
            <a:ext cx="11607801" cy="461060"/>
          </a:xfrm>
          <a:prstGeom prst="rect">
            <a:avLst/>
          </a:prstGeom>
        </p:spPr>
        <p:txBody>
          <a:bodyPr anchor="b"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1854200"/>
            <a:ext cx="11609057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105400"/>
            <a:ext cx="11607800" cy="145639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>
            <a:spLocks noGrp="1"/>
          </p:cNvSpPr>
          <p:nvPr>
            <p:ph type="pic" idx="21"/>
          </p:nvPr>
        </p:nvSpPr>
        <p:spPr>
          <a:xfrm>
            <a:off x="-376767" y="-915894"/>
            <a:ext cx="17835652" cy="1068219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5181600"/>
            <a:ext cx="11607800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2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8432800"/>
            <a:ext cx="11607800" cy="68976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4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571500"/>
            <a:ext cx="11607801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49999" y="9220199"/>
            <a:ext cx="297893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 and houmous "/>
          <p:cNvSpPr>
            <a:spLocks noGrp="1"/>
          </p:cNvSpPr>
          <p:nvPr>
            <p:ph type="pic" idx="21"/>
          </p:nvPr>
        </p:nvSpPr>
        <p:spPr>
          <a:xfrm>
            <a:off x="5319129" y="495299"/>
            <a:ext cx="7543801" cy="878005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003800"/>
            <a:ext cx="5105400" cy="4044566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4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692534"/>
            <a:ext cx="5105400" cy="4387466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44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589358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6172200" y="596900"/>
            <a:ext cx="6448425" cy="8597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2" name="Slide Subtitl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6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Live Video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2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Live Video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2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8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3225800"/>
            <a:ext cx="11607800" cy="3302000"/>
          </a:xfrm>
          <a:prstGeom prst="rect">
            <a:avLst/>
          </a:prstGeom>
        </p:spPr>
        <p:txBody>
          <a:bodyPr anchor="ctr"/>
          <a:lstStyle>
            <a:lvl1pPr>
              <a:defRPr sz="8200" b="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9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10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10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11607800" cy="10160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09700"/>
            <a:ext cx="11607801" cy="671802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Agenda Subtitle</a:t>
            </a:r>
          </a:p>
        </p:txBody>
      </p:sp>
      <p:sp>
        <p:nvSpPr>
          <p:cNvPr id="11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>
              <a:spcBef>
                <a:spcPts val="1300"/>
              </a:spcBef>
              <a:buSzTx/>
              <a:buNone/>
              <a:defRPr sz="3800" spc="-38"/>
            </a:lvl1pPr>
            <a:lvl2pPr marL="0" indent="457200">
              <a:spcBef>
                <a:spcPts val="1300"/>
              </a:spcBef>
              <a:buSzTx/>
              <a:buNone/>
              <a:defRPr sz="3800" spc="-38"/>
            </a:lvl2pPr>
            <a:lvl3pPr marL="0" indent="914400">
              <a:spcBef>
                <a:spcPts val="1300"/>
              </a:spcBef>
              <a:buSzTx/>
              <a:buNone/>
              <a:defRPr sz="3800" spc="-38"/>
            </a:lvl3pPr>
            <a:lvl4pPr marL="0" indent="1371600">
              <a:spcBef>
                <a:spcPts val="1300"/>
              </a:spcBef>
              <a:buSzTx/>
              <a:buNone/>
              <a:defRPr sz="3800" spc="-38"/>
            </a:lvl4pPr>
            <a:lvl5pPr marL="0" indent="1828800">
              <a:spcBef>
                <a:spcPts val="1300"/>
              </a:spcBef>
              <a:buSzTx/>
              <a:buNone/>
              <a:defRPr sz="3800" spc="-38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568700"/>
            <a:ext cx="11607800" cy="26177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6209979"/>
            <a:ext cx="11607800" cy="67180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Fact information</a:t>
            </a:r>
          </a:p>
        </p:txBody>
      </p:sp>
      <p:sp>
        <p:nvSpPr>
          <p:cNvPr id="12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999066"/>
            <a:ext cx="11607800" cy="521091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736600" y="3721100"/>
            <a:ext cx="11531600" cy="2324100"/>
          </a:xfrm>
          <a:prstGeom prst="rect">
            <a:avLst/>
          </a:prstGeom>
        </p:spPr>
        <p:txBody>
          <a:bodyPr anchor="ctr"/>
          <a:lstStyle>
            <a:lvl1pPr marL="457200" indent="-342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457200" indent="1143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457200" indent="5715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457200" indent="10287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457200" indent="1485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6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6426200"/>
            <a:ext cx="11049000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Attribution</a:t>
            </a:r>
          </a:p>
        </p:txBody>
      </p:sp>
      <p:sp>
        <p:nvSpPr>
          <p:cNvPr id="13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-2082800" y="687558"/>
            <a:ext cx="11165190" cy="83738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Bowl of salad with fried rice, boiled eggs and chopsticks"/>
          <p:cNvSpPr>
            <a:spLocks noGrp="1"/>
          </p:cNvSpPr>
          <p:nvPr>
            <p:ph type="pic" sz="half" idx="22"/>
          </p:nvPr>
        </p:nvSpPr>
        <p:spPr>
          <a:xfrm>
            <a:off x="6597650" y="292100"/>
            <a:ext cx="5740400" cy="459232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Bowl with salmon cakes, salad and houmous"/>
          <p:cNvSpPr>
            <a:spLocks noGrp="1"/>
          </p:cNvSpPr>
          <p:nvPr>
            <p:ph type="pic" idx="23"/>
          </p:nvPr>
        </p:nvSpPr>
        <p:spPr>
          <a:xfrm>
            <a:off x="4984750" y="2749413"/>
            <a:ext cx="7937500" cy="923827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Bowl of salad with fried rice, boiled eggs and chopsticks"/>
          <p:cNvSpPr>
            <a:spLocks noGrp="1"/>
          </p:cNvSpPr>
          <p:nvPr>
            <p:ph type="pic" idx="21"/>
          </p:nvPr>
        </p:nvSpPr>
        <p:spPr>
          <a:xfrm>
            <a:off x="-1016000" y="-1054100"/>
            <a:ext cx="14427200" cy="115417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2959100"/>
            <a:ext cx="11607800" cy="609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0266"/>
            <a:ext cx="11607800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0067" y="9220199"/>
            <a:ext cx="297892" cy="28747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3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81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762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143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524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905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2286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667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3048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3429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fcom.org.uk/siteassets/resources/documents/research-and-data/media-literacy-research/children/childrens-media-use-and-attitudes-report-2025/childrens-media-literacy-report-2025.pdf?v=396621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internetmatters.org/hub/research/childrens-wellbeing-in-a-digital-world-index-report-2025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hyperlink" Target="https://www.internetmatters.org/" TargetMode="External"/><Relationship Id="rId4" Type="http://schemas.openxmlformats.org/officeDocument/2006/relationships/image" Target="../media/image28.png"/><Relationship Id="rId9" Type="http://schemas.openxmlformats.org/officeDocument/2006/relationships/hyperlink" Target="https://www.nspcc.org.uk/keeping-children-safe/online-safety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testfiltering.com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nowsleyclcs.org.uk/wp-content/uploads/2025/06/Parental-Controls-booklet-2025.pdf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internetmatters.org/parental-controls" TargetMode="External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74" name="Primary Presentation 2025.001.jpeg" descr="Primary Presentation 2025.00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79" name="Primary Presentation 2025.002.jpeg" descr="Primary Presentation 2025.00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4" name="Primary Presentation 2025.003.jpeg" descr="Primary Presentation 2025.00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9" name="Primary Presentation 2025.004.jpeg" descr="Primary Presentation 2025.00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Rectangle"/>
          <p:cNvSpPr/>
          <p:nvPr/>
        </p:nvSpPr>
        <p:spPr>
          <a:xfrm>
            <a:off x="-101600" y="8065348"/>
            <a:ext cx="14572258" cy="2438931"/>
          </a:xfrm>
          <a:prstGeom prst="rect">
            <a:avLst/>
          </a:prstGeom>
          <a:solidFill>
            <a:srgbClr val="D5D5D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9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94" name="Primary Presentation 2025.005.jpeg" descr="Primary Presentation 2025.005.jpeg"/>
          <p:cNvPicPr>
            <a:picLocks noChangeAspect="1"/>
          </p:cNvPicPr>
          <p:nvPr/>
        </p:nvPicPr>
        <p:blipFill>
          <a:blip r:embed="rId2"/>
          <a:srcRect b="16497"/>
          <a:stretch>
            <a:fillRect/>
          </a:stretch>
        </p:blipFill>
        <p:spPr>
          <a:xfrm>
            <a:off x="0" y="0"/>
            <a:ext cx="13004800" cy="8144537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Ofcom children’s media use and attitudes report"/>
          <p:cNvSpPr txBox="1"/>
          <p:nvPr/>
        </p:nvSpPr>
        <p:spPr>
          <a:xfrm>
            <a:off x="159218" y="8161302"/>
            <a:ext cx="4779570" cy="337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b="1">
                <a:solidFill>
                  <a:srgbClr val="5E5E5E"/>
                </a:solidFill>
              </a:defRPr>
            </a:lvl1pPr>
          </a:lstStyle>
          <a:p>
            <a:r>
              <a:t>Ofcom children’s media use and attitudes report</a:t>
            </a:r>
          </a:p>
        </p:txBody>
      </p:sp>
      <p:sp>
        <p:nvSpPr>
          <p:cNvPr id="196" name="https://www.ofcom.org.uk/siteassets/resources/documents/research-and-data/media-literacy-research/children/childrens-media-use-and-attitudes-report-2025/childrens-media-literacy-report-2025.pdf?v=396621"/>
          <p:cNvSpPr txBox="1"/>
          <p:nvPr/>
        </p:nvSpPr>
        <p:spPr>
          <a:xfrm>
            <a:off x="164947" y="8423793"/>
            <a:ext cx="12674906" cy="55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defRPr sz="1600">
                <a:solidFill>
                  <a:srgbClr val="5E5E5E"/>
                </a:solidFill>
              </a:defRPr>
            </a:pPr>
            <a:r>
              <a:rPr u="sng">
                <a:solidFill>
                  <a:schemeClr val="accent1"/>
                </a:solidFill>
                <a:hlinkClick r:id="rId3"/>
              </a:rPr>
              <a:t>https://www.ofcom.org.uk/siteassets/resources/documents/research-and-data/media-literacy-research/children/childrens-media-use-and-attitudes-report-2025/childrens-media-literacy-report-2025.pdf?v=396621</a:t>
            </a:r>
            <a:r>
              <a:t> </a:t>
            </a:r>
          </a:p>
        </p:txBody>
      </p:sp>
      <p:sp>
        <p:nvSpPr>
          <p:cNvPr id="197" name="Internet Matters: wellbeing in a digital world 2025"/>
          <p:cNvSpPr txBox="1"/>
          <p:nvPr/>
        </p:nvSpPr>
        <p:spPr>
          <a:xfrm>
            <a:off x="108926" y="8964116"/>
            <a:ext cx="4880154" cy="337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600" b="1">
                <a:solidFill>
                  <a:srgbClr val="5E5E5E"/>
                </a:solidFill>
              </a:defRPr>
            </a:lvl1pPr>
          </a:lstStyle>
          <a:p>
            <a:r>
              <a:t>Internet Matters: wellbeing in a digital world 2025</a:t>
            </a:r>
          </a:p>
        </p:txBody>
      </p:sp>
      <p:sp>
        <p:nvSpPr>
          <p:cNvPr id="198" name="https://www.internetmatters.org/hub/research/childrens-wellbeing-in-a-digital-world-index-report-2025/"/>
          <p:cNvSpPr txBox="1"/>
          <p:nvPr/>
        </p:nvSpPr>
        <p:spPr>
          <a:xfrm>
            <a:off x="117971" y="9269903"/>
            <a:ext cx="9572651" cy="324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pPr>
            <a:r>
              <a:rPr u="sng">
                <a:hlinkClick r:id="rId4"/>
              </a:rPr>
              <a:t>https://www.internetmatters.org/hub/research/childrens-wellbeing-in-a-digital-world-index-report-2025/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03" name="Primary Presentation 2025.006.jpeg" descr="Primary Presentation 2025.00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08" name="Primary Presentation 2025.007.jpeg" descr="Primary Presentation 2025.00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13" name="Primary Presentation 2025.008.jpeg" descr="Primary Presentation 2025.00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18" name="Primary Presentation 2025.009.jpeg" descr="Primary Presentation 2025.00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3" name="Primary Presentation 2025.010.jpeg" descr="Primary Presentation 2025.01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8" name="Primary Presentation 2025.011.jpeg" descr="Primary Presentation 2025.0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3" name="Primary Presentation 2025.012.jpeg" descr="Primary Presentation 2025.01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8" name="Primary Presentation 2025.013.jpeg" descr="Primary Presentation 2025.01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43" name="Primary Presentation 2025.014.jpeg" descr="Primary Presentation 2025.0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48" name="Primary Presentation 2025.015.jpeg" descr="Primary Presentation 2025.0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53" name="Primary Presentation 2025.016.jpeg" descr="Primary Presentation 2025.01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58" name="Primary Presentation 2025.017.jpeg" descr="Primary Presentation 2025.0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63" name="Primary Presentation 2025.018.jpeg" descr="Primary Presentation 2025.0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6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68" name="Primary Presentation 2025.019.jpeg" descr="Primary Presentation 2025.01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73" name="Primary Presentation 2025.020.jpeg" descr="Primary Presentation 2025.02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78" name="Primary Presentation 2025.021.jpeg" descr="Primary Presentation 2025.02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83" name="Primary Presentation 2025.022.jpeg" descr="Primary Presentation 2025.02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88" name="Primary Presentation 2025.023.jpeg" descr="Primary Presentation 2025.02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93" name="Primary Presentation 2025.024.jpeg" descr="Primary Presentation 2025.0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98" name="Primary Presentation 2025.025.jpeg" descr="Primary Presentation 2025.02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Rectangle"/>
          <p:cNvSpPr/>
          <p:nvPr/>
        </p:nvSpPr>
        <p:spPr>
          <a:xfrm>
            <a:off x="-93134" y="-143934"/>
            <a:ext cx="13987927" cy="10555090"/>
          </a:xfrm>
          <a:prstGeom prst="rect">
            <a:avLst/>
          </a:prstGeom>
          <a:solidFill>
            <a:srgbClr val="D5D5D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01" name="Be Knowledgeable"/>
          <p:cNvSpPr txBox="1">
            <a:spLocks noGrp="1"/>
          </p:cNvSpPr>
          <p:nvPr>
            <p:ph type="title"/>
          </p:nvPr>
        </p:nvSpPr>
        <p:spPr>
          <a:xfrm>
            <a:off x="952500" y="3907"/>
            <a:ext cx="11099800" cy="2159001"/>
          </a:xfrm>
          <a:prstGeom prst="rect">
            <a:avLst/>
          </a:prstGeom>
        </p:spPr>
        <p:txBody>
          <a:bodyPr anchor="ctr"/>
          <a:lstStyle>
            <a:lvl1pPr algn="ctr" defTabSz="584200">
              <a:lnSpc>
                <a:spcPct val="100000"/>
              </a:lnSpc>
              <a:defRPr sz="8000" spc="0"/>
            </a:lvl1pPr>
          </a:lstStyle>
          <a:p>
            <a:r>
              <a:t>Be Knowledgeable</a:t>
            </a:r>
          </a:p>
        </p:txBody>
      </p:sp>
      <p:pic>
        <p:nvPicPr>
          <p:cNvPr id="302" name="Screenshot 2023-08-04 at 12.25.47.png" descr="Screenshot 2023-08-04 at 12.25.47.png"/>
          <p:cNvPicPr>
            <a:picLocks noChangeAspect="1"/>
          </p:cNvPicPr>
          <p:nvPr/>
        </p:nvPicPr>
        <p:blipFill>
          <a:blip r:embed="rId2"/>
          <a:srcRect b="33602"/>
          <a:stretch>
            <a:fillRect/>
          </a:stretch>
        </p:blipFill>
        <p:spPr>
          <a:xfrm>
            <a:off x="3417818" y="2045094"/>
            <a:ext cx="5602288" cy="23316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3" name="Screenshot 2023-08-04 at 12.27.20.png" descr="Screenshot 2023-08-04 at 12.27.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01" y="4277589"/>
            <a:ext cx="5602289" cy="237177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4" name="Screenshot 2023-08-04 at 12.27.55.png" descr="Screenshot 2023-08-04 at 12.27.55.png"/>
          <p:cNvPicPr>
            <a:picLocks noChangeAspect="1"/>
          </p:cNvPicPr>
          <p:nvPr/>
        </p:nvPicPr>
        <p:blipFill>
          <a:blip r:embed="rId4"/>
          <a:srcRect r="51394"/>
          <a:stretch>
            <a:fillRect/>
          </a:stretch>
        </p:blipFill>
        <p:spPr>
          <a:xfrm>
            <a:off x="668378" y="2533291"/>
            <a:ext cx="2827632" cy="2159094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sp>
        <p:nvSpPr>
          <p:cNvPr id="305" name="https://www.internetmatters.org/"/>
          <p:cNvSpPr txBox="1"/>
          <p:nvPr/>
        </p:nvSpPr>
        <p:spPr>
          <a:xfrm>
            <a:off x="281110" y="6815890"/>
            <a:ext cx="5391760" cy="523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2800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5"/>
              </a:rPr>
              <a:t>https://www.internetmatters.org/</a:t>
            </a:r>
            <a:r>
              <a:t> </a:t>
            </a:r>
          </a:p>
        </p:txBody>
      </p:sp>
      <p:pic>
        <p:nvPicPr>
          <p:cNvPr id="306" name="Screenshot 2023-08-04 at 12.30.08.png" descr="Screenshot 2023-08-04 at 12.30.08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6185" y="6467977"/>
            <a:ext cx="5133593" cy="244768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Screenshot 2023-08-04 at 12.31.03.png" descr="Screenshot 2023-08-04 at 12.31.0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3207" y="4619881"/>
            <a:ext cx="5133593" cy="2421859"/>
          </a:xfrm>
          <a:prstGeom prst="rect">
            <a:avLst/>
          </a:prstGeom>
          <a:ln w="12700">
            <a:miter lim="400000"/>
          </a:ln>
        </p:spPr>
      </p:pic>
      <p:pic>
        <p:nvPicPr>
          <p:cNvPr id="308" name="Screenshot 2023-08-04 at 12.29.39.png" descr="Screenshot 2023-08-04 at 12.29.39.png"/>
          <p:cNvPicPr>
            <a:picLocks noChangeAspect="1"/>
          </p:cNvPicPr>
          <p:nvPr/>
        </p:nvPicPr>
        <p:blipFill>
          <a:blip r:embed="rId8"/>
          <a:srcRect t="12916"/>
          <a:stretch>
            <a:fillRect/>
          </a:stretch>
        </p:blipFill>
        <p:spPr>
          <a:xfrm>
            <a:off x="10349552" y="6596202"/>
            <a:ext cx="2553749" cy="962922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sp>
        <p:nvSpPr>
          <p:cNvPr id="309" name="https://www.nspcc.org.uk/keeping-children-safe/online-safety"/>
          <p:cNvSpPr txBox="1"/>
          <p:nvPr/>
        </p:nvSpPr>
        <p:spPr>
          <a:xfrm>
            <a:off x="3583662" y="9079065"/>
            <a:ext cx="9338768" cy="498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2600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9"/>
              </a:rPr>
              <a:t>https://www.nspcc.org.uk/keeping-children-safe/online-safety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14" name="Primary Presentation 2025.027.jpeg" descr="Primary Presentation 2025.02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Rectangle"/>
          <p:cNvSpPr/>
          <p:nvPr/>
        </p:nvSpPr>
        <p:spPr>
          <a:xfrm>
            <a:off x="-93134" y="-143934"/>
            <a:ext cx="13987927" cy="10555090"/>
          </a:xfrm>
          <a:prstGeom prst="rect">
            <a:avLst/>
          </a:prstGeom>
          <a:solidFill>
            <a:srgbClr val="D5D5D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17" name="Test your home filtering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</p:spPr>
        <p:txBody>
          <a:bodyPr anchor="ctr"/>
          <a:lstStyle>
            <a:lvl1pPr algn="ctr" defTabSz="560831">
              <a:lnSpc>
                <a:spcPct val="100000"/>
              </a:lnSpc>
              <a:defRPr sz="7679" spc="0"/>
            </a:lvl1pPr>
          </a:lstStyle>
          <a:p>
            <a:r>
              <a:t>Test your home filtering</a:t>
            </a:r>
          </a:p>
        </p:txBody>
      </p:sp>
      <p:pic>
        <p:nvPicPr>
          <p:cNvPr id="318" name="Screen Shot 2021-02-09 at 16.21.27.png" descr="Screen Shot 2021-02-09 at 16.21.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320" y="4336901"/>
            <a:ext cx="8613205" cy="5191992"/>
          </a:xfrm>
          <a:prstGeom prst="rect">
            <a:avLst/>
          </a:prstGeom>
          <a:ln w="25400">
            <a:solidFill>
              <a:srgbClr val="F3F7F5"/>
            </a:solidFill>
            <a:miter lim="400000"/>
          </a:ln>
          <a:effectLst>
            <a:outerShdw blurRad="50800" dist="25400" dir="3600000" rotWithShape="0">
              <a:srgbClr val="000000">
                <a:alpha val="70000"/>
              </a:srgbClr>
            </a:outerShdw>
          </a:effectLst>
        </p:spPr>
      </p:pic>
      <p:pic>
        <p:nvPicPr>
          <p:cNvPr id="319" name="Screen Shot 2021-02-09 at 16.19.42.png" descr="Screen Shot 2021-02-09 at 16.19.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754" y="2442046"/>
            <a:ext cx="7348936" cy="4869508"/>
          </a:xfrm>
          <a:prstGeom prst="rect">
            <a:avLst/>
          </a:prstGeom>
          <a:ln w="25400">
            <a:solidFill>
              <a:srgbClr val="F3F7F5"/>
            </a:solidFill>
            <a:miter lim="400000"/>
          </a:ln>
          <a:effectLst>
            <a:outerShdw blurRad="50800" dist="25400" dir="3600000" rotWithShape="0">
              <a:srgbClr val="000000">
                <a:alpha val="70000"/>
              </a:srgbClr>
            </a:outerShdw>
          </a:effectLst>
        </p:spPr>
      </p:pic>
      <p:sp>
        <p:nvSpPr>
          <p:cNvPr id="320" name="http://testfiltering.com/"/>
          <p:cNvSpPr txBox="1"/>
          <p:nvPr/>
        </p:nvSpPr>
        <p:spPr>
          <a:xfrm>
            <a:off x="9240885" y="8773900"/>
            <a:ext cx="3591155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400" b="1">
                <a:solidFill>
                  <a:schemeClr val="accent1">
                    <a:lumOff val="-13575"/>
                  </a:schemeClr>
                </a:solidFill>
              </a:defRPr>
            </a:pPr>
            <a:r>
              <a:rPr u="sng">
                <a:hlinkClick r:id="rId4"/>
              </a:rPr>
              <a:t>http://testfiltering.com/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3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4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25" name="Primary Presentation 2025.029.jpeg" descr="Primary Presentation 2025.02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Rectangle"/>
          <p:cNvSpPr/>
          <p:nvPr/>
        </p:nvSpPr>
        <p:spPr>
          <a:xfrm>
            <a:off x="-93134" y="-143934"/>
            <a:ext cx="13987927" cy="10555090"/>
          </a:xfrm>
          <a:prstGeom prst="rect">
            <a:avLst/>
          </a:prstGeom>
          <a:solidFill>
            <a:srgbClr val="D5D5D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2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3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31" name="Primary Presentation 2025.030.jpeg" descr="Primary Presentation 2025.030.jpeg"/>
          <p:cNvPicPr>
            <a:picLocks noChangeAspect="1"/>
          </p:cNvPicPr>
          <p:nvPr/>
        </p:nvPicPr>
        <p:blipFill>
          <a:blip r:embed="rId2"/>
          <a:srcRect b="3567"/>
          <a:stretch>
            <a:fillRect/>
          </a:stretch>
        </p:blipFill>
        <p:spPr>
          <a:xfrm>
            <a:off x="0" y="0"/>
            <a:ext cx="13004800" cy="9405674"/>
          </a:xfrm>
          <a:prstGeom prst="rect">
            <a:avLst/>
          </a:prstGeom>
          <a:ln w="12700">
            <a:miter lim="400000"/>
          </a:ln>
        </p:spPr>
      </p:pic>
      <p:sp>
        <p:nvSpPr>
          <p:cNvPr id="332" name="https://www.knowsleyclcs.org.uk/online-safety-videos/"/>
          <p:cNvSpPr txBox="1"/>
          <p:nvPr/>
        </p:nvSpPr>
        <p:spPr>
          <a:xfrm>
            <a:off x="3646270" y="9391256"/>
            <a:ext cx="5712258" cy="374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800">
                <a:solidFill>
                  <a:srgbClr val="0096FF"/>
                </a:solidFill>
              </a:defRPr>
            </a:lvl1pPr>
          </a:lstStyle>
          <a:p>
            <a:r>
              <a:t>https://www.knowsleyclcs.org.uk/online-safety-videos/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Rectangle"/>
          <p:cNvSpPr/>
          <p:nvPr/>
        </p:nvSpPr>
        <p:spPr>
          <a:xfrm>
            <a:off x="-93134" y="-143934"/>
            <a:ext cx="13987927" cy="10555090"/>
          </a:xfrm>
          <a:prstGeom prst="rect">
            <a:avLst/>
          </a:prstGeom>
          <a:solidFill>
            <a:srgbClr val="D5D5D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335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36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37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38" name="Primary Presentation 2025.031.jpeg" descr="Primary Presentation 2025.031.jpeg"/>
          <p:cNvPicPr>
            <a:picLocks noChangeAspect="1"/>
          </p:cNvPicPr>
          <p:nvPr/>
        </p:nvPicPr>
        <p:blipFill>
          <a:blip r:embed="rId2"/>
          <a:srcRect b="6055"/>
          <a:stretch>
            <a:fillRect/>
          </a:stretch>
        </p:blipFill>
        <p:spPr>
          <a:xfrm>
            <a:off x="0" y="0"/>
            <a:ext cx="13004800" cy="9162985"/>
          </a:xfrm>
          <a:prstGeom prst="rect">
            <a:avLst/>
          </a:prstGeom>
          <a:ln w="12700">
            <a:miter lim="400000"/>
          </a:ln>
        </p:spPr>
      </p:pic>
      <p:sp>
        <p:nvSpPr>
          <p:cNvPr id="339" name="https://www.knowsleyclcs.org.uk/wp-content/uploads/2025/06/Parental-Controls-booklet-2025.pdf"/>
          <p:cNvSpPr txBox="1"/>
          <p:nvPr/>
        </p:nvSpPr>
        <p:spPr>
          <a:xfrm>
            <a:off x="2880013" y="9225432"/>
            <a:ext cx="7445071" cy="287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300" u="sng">
                <a:solidFill>
                  <a:srgbClr val="5E5E5E"/>
                </a:solidFill>
                <a:hlinkClick r:id="rId3"/>
              </a:defRPr>
            </a:lvl1pPr>
          </a:lstStyle>
          <a:p>
            <a:pPr>
              <a:defRPr u="none"/>
            </a:pPr>
            <a:r>
              <a:rPr u="sng">
                <a:hlinkClick r:id="rId3"/>
              </a:rPr>
              <a:t>https://www.knowsleyclcs.org.uk/wp-content/uploads/2025/06/Parental-Controls-booklet-2025.pdf</a:t>
            </a:r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44" name="Primary Presentation 2025.032.jpeg" descr="Primary Presentation 2025.03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49" name="Primary Presentation 2025.033.jpeg" descr="Primary Presentation 2025.03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Rectangle"/>
          <p:cNvSpPr/>
          <p:nvPr/>
        </p:nvSpPr>
        <p:spPr>
          <a:xfrm>
            <a:off x="-93134" y="-143934"/>
            <a:ext cx="13987927" cy="10555090"/>
          </a:xfrm>
          <a:prstGeom prst="rect">
            <a:avLst/>
          </a:prstGeom>
          <a:solidFill>
            <a:srgbClr val="D5D5D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>
              <a:lnSpc>
                <a:spcPct val="100000"/>
              </a:lnSpc>
              <a:spcBef>
                <a:spcPts val="0"/>
              </a:spcBef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352" name="Screenshot 2023-08-04 at 12.59.06.png" descr="Screenshot 2023-08-04 at 12.59.06.png"/>
          <p:cNvPicPr>
            <a:picLocks noChangeAspect="1"/>
          </p:cNvPicPr>
          <p:nvPr/>
        </p:nvPicPr>
        <p:blipFill>
          <a:blip r:embed="rId2"/>
          <a:srcRect l="49955"/>
          <a:stretch>
            <a:fillRect/>
          </a:stretch>
        </p:blipFill>
        <p:spPr>
          <a:xfrm>
            <a:off x="8579556" y="3492301"/>
            <a:ext cx="4176769" cy="276914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3" name="Screenshot 2023-08-04 at 12.59.06.png" descr="Screenshot 2023-08-04 at 12.59.06.png"/>
          <p:cNvPicPr>
            <a:picLocks noChangeAspect="1"/>
          </p:cNvPicPr>
          <p:nvPr/>
        </p:nvPicPr>
        <p:blipFill>
          <a:blip r:embed="rId2"/>
          <a:srcRect r="50118"/>
          <a:stretch>
            <a:fillRect/>
          </a:stretch>
        </p:blipFill>
        <p:spPr>
          <a:xfrm>
            <a:off x="8586502" y="6505216"/>
            <a:ext cx="4163017" cy="2769057"/>
          </a:xfrm>
          <a:prstGeom prst="rect">
            <a:avLst/>
          </a:prstGeom>
          <a:ln w="12700">
            <a:miter lim="400000"/>
          </a:ln>
        </p:spPr>
      </p:pic>
      <p:pic>
        <p:nvPicPr>
          <p:cNvPr id="354" name="Screenshot 2023-08-04 at 13.00.23.png" descr="Screenshot 2023-08-04 at 13.00.23.png"/>
          <p:cNvPicPr>
            <a:picLocks noChangeAspect="1"/>
          </p:cNvPicPr>
          <p:nvPr/>
        </p:nvPicPr>
        <p:blipFill>
          <a:blip r:embed="rId3"/>
          <a:srcRect l="50065"/>
          <a:stretch>
            <a:fillRect/>
          </a:stretch>
        </p:blipFill>
        <p:spPr>
          <a:xfrm>
            <a:off x="4247315" y="4930540"/>
            <a:ext cx="4176757" cy="2717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355" name="Screenshot 2023-08-04 at 13.00.23.png" descr="Screenshot 2023-08-04 at 13.00.23.png"/>
          <p:cNvPicPr>
            <a:picLocks noChangeAspect="1"/>
          </p:cNvPicPr>
          <p:nvPr/>
        </p:nvPicPr>
        <p:blipFill>
          <a:blip r:embed="rId3"/>
          <a:srcRect r="49938"/>
          <a:stretch>
            <a:fillRect/>
          </a:stretch>
        </p:blipFill>
        <p:spPr>
          <a:xfrm>
            <a:off x="8586502" y="546458"/>
            <a:ext cx="4162709" cy="2701850"/>
          </a:xfrm>
          <a:prstGeom prst="rect">
            <a:avLst/>
          </a:prstGeom>
          <a:ln w="12700">
            <a:miter lim="400000"/>
          </a:ln>
        </p:spPr>
      </p:pic>
      <p:pic>
        <p:nvPicPr>
          <p:cNvPr id="356" name="Screenshot 2023-08-04 at 13.01.19.png" descr="Screenshot 2023-08-04 at 13.01.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1233" y="2037405"/>
            <a:ext cx="4208877" cy="2768998"/>
          </a:xfrm>
          <a:prstGeom prst="rect">
            <a:avLst/>
          </a:prstGeom>
          <a:ln w="12700">
            <a:miter lim="400000"/>
          </a:ln>
        </p:spPr>
      </p:pic>
      <p:sp>
        <p:nvSpPr>
          <p:cNvPr id="357" name="Internet matters also contains parental control guides for dozens of other devices including games consoles and smartphones"/>
          <p:cNvSpPr txBox="1"/>
          <p:nvPr/>
        </p:nvSpPr>
        <p:spPr>
          <a:xfrm>
            <a:off x="328326" y="880090"/>
            <a:ext cx="3564447" cy="67929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000"/>
            </a:lvl1pPr>
          </a:lstStyle>
          <a:p>
            <a:r>
              <a:t>Internet matters also contains parental control guides for dozens of other devices including games consoles and smartphones</a:t>
            </a:r>
          </a:p>
        </p:txBody>
      </p:sp>
      <p:sp>
        <p:nvSpPr>
          <p:cNvPr id="358" name="https://www.internetmatters.org/parental-controls"/>
          <p:cNvSpPr txBox="1"/>
          <p:nvPr/>
        </p:nvSpPr>
        <p:spPr>
          <a:xfrm>
            <a:off x="408878" y="8640040"/>
            <a:ext cx="10019577" cy="6098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defRPr sz="1600">
                <a:solidFill>
                  <a:srgbClr val="5E5E5E"/>
                </a:solidFill>
              </a:defRPr>
            </a:pPr>
            <a:r>
              <a:rPr sz="3500" u="sng">
                <a:solidFill>
                  <a:schemeClr val="accent1">
                    <a:lumOff val="-13575"/>
                  </a:schemeClr>
                </a:solidFill>
                <a:hlinkClick r:id="rId5"/>
              </a:rPr>
              <a:t>https://www.internetmatters.org/parental-controls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1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2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363" name="Primary Presentation 2025.035.jpeg" descr="Primary Presentation 2025.03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1733930" rtl="0" fontAlgn="auto" latinLnBrk="0" hangingPunct="0">
          <a:lnSpc>
            <a:spcPct val="90000"/>
          </a:lnSpc>
          <a:spcBef>
            <a:spcPts val="320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1733930" rtl="0" fontAlgn="auto" latinLnBrk="0" hangingPunct="0">
          <a:lnSpc>
            <a:spcPct val="90000"/>
          </a:lnSpc>
          <a:spcBef>
            <a:spcPts val="320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Custom</PresentationFormat>
  <Paragraphs>13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Helvetica Neue</vt:lpstr>
      <vt:lpstr>Helvetica Neue Medium</vt:lpstr>
      <vt:lpstr>21_BasicWhite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 Knowledgeable</vt:lpstr>
      <vt:lpstr>PowerPoint Presentation</vt:lpstr>
      <vt:lpstr>Test your home filtering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Sara Moreton</dc:creator>
  <cp:lastModifiedBy>9063, head</cp:lastModifiedBy>
  <cp:revision>1</cp:revision>
  <dcterms:modified xsi:type="dcterms:W3CDTF">2025-09-28T13:06:24Z</dcterms:modified>
</cp:coreProperties>
</file>