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19"/>
  </p:notesMasterIdLst>
  <p:handoutMasterIdLst>
    <p:handoutMasterId r:id="rId20"/>
  </p:handoutMasterIdLst>
  <p:sldIdLst>
    <p:sldId id="256" r:id="rId5"/>
    <p:sldId id="258" r:id="rId6"/>
    <p:sldId id="267" r:id="rId7"/>
    <p:sldId id="268" r:id="rId8"/>
    <p:sldId id="269" r:id="rId9"/>
    <p:sldId id="270" r:id="rId10"/>
    <p:sldId id="272" r:id="rId11"/>
    <p:sldId id="273" r:id="rId12"/>
    <p:sldId id="274" r:id="rId13"/>
    <p:sldId id="275" r:id="rId14"/>
    <p:sldId id="278" r:id="rId15"/>
    <p:sldId id="279" r:id="rId16"/>
    <p:sldId id="276" r:id="rId17"/>
    <p:sldId id="277" r:id="rId18"/>
  </p:sldIdLst>
  <p:sldSz cx="12192000" cy="6858000"/>
  <p:notesSz cx="6888163" cy="1001871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9933FF"/>
    <a:srgbClr val="E4AA0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712" autoAdjust="0"/>
  </p:normalViewPr>
  <p:slideViewPr>
    <p:cSldViewPr snapToGrid="0">
      <p:cViewPr varScale="1">
        <p:scale>
          <a:sx n="82" d="100"/>
          <a:sy n="82" d="100"/>
        </p:scale>
        <p:origin x="720" y="58"/>
      </p:cViewPr>
      <p:guideLst>
        <p:guide orient="horz" pos="2160"/>
        <p:guide pos="3840"/>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901698" y="0"/>
            <a:ext cx="2984871" cy="502676"/>
          </a:xfrm>
          <a:prstGeom prst="rect">
            <a:avLst/>
          </a:prstGeom>
        </p:spPr>
        <p:txBody>
          <a:bodyPr vert="horz" lIns="96606" tIns="48303" rIns="96606" bIns="48303" rtlCol="0"/>
          <a:lstStyle>
            <a:lvl1pPr algn="r">
              <a:defRPr sz="1300"/>
            </a:lvl1pPr>
          </a:lstStyle>
          <a:p>
            <a:fld id="{FC23E10C-4735-4A0D-A76B-FFFBF4B6ED03}" type="datetimeFigureOut">
              <a:rPr lang="en-US" smtClean="0"/>
              <a:t>11/13/2020</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9516039"/>
            <a:ext cx="2984871" cy="502674"/>
          </a:xfrm>
          <a:prstGeom prst="rect">
            <a:avLst/>
          </a:prstGeom>
        </p:spPr>
        <p:txBody>
          <a:bodyPr vert="horz" lIns="96606" tIns="48303" rIns="96606" bIns="48303" rtlCol="0" anchor="b"/>
          <a:lstStyle>
            <a:lvl1pPr algn="l">
              <a:defRPr sz="13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901698" y="9516039"/>
            <a:ext cx="2984871" cy="502674"/>
          </a:xfrm>
          <a:prstGeom prst="rect">
            <a:avLst/>
          </a:prstGeom>
        </p:spPr>
        <p:txBody>
          <a:bodyPr vert="horz" lIns="96606" tIns="48303" rIns="96606" bIns="48303" rtlCol="0" anchor="b"/>
          <a:lstStyle>
            <a:lvl1pPr algn="r">
              <a:defRPr sz="13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US" noProof="0" dirty="0"/>
          </a:p>
        </p:txBody>
      </p:sp>
      <p:sp>
        <p:nvSpPr>
          <p:cNvPr id="3" name="Date Placeholder 2"/>
          <p:cNvSpPr>
            <a:spLocks noGrp="1"/>
          </p:cNvSpPr>
          <p:nvPr>
            <p:ph type="dt" idx="1"/>
          </p:nvPr>
        </p:nvSpPr>
        <p:spPr>
          <a:xfrm>
            <a:off x="3901698" y="0"/>
            <a:ext cx="2984871" cy="502676"/>
          </a:xfrm>
          <a:prstGeom prst="rect">
            <a:avLst/>
          </a:prstGeom>
        </p:spPr>
        <p:txBody>
          <a:bodyPr vert="horz" lIns="96606" tIns="48303" rIns="96606" bIns="48303" rtlCol="0"/>
          <a:lstStyle>
            <a:lvl1pPr algn="r">
              <a:defRPr sz="1300"/>
            </a:lvl1pPr>
          </a:lstStyle>
          <a:p>
            <a:fld id="{87735CDE-2E0B-4188-96E9-ADF9ACB826A9}" type="datetimeFigureOut">
              <a:rPr lang="en-US" noProof="0" smtClean="0"/>
              <a:t>11/13/2020</a:t>
            </a:fld>
            <a:endParaRPr lang="en-US" noProof="0" dirty="0"/>
          </a:p>
        </p:txBody>
      </p:sp>
      <p:sp>
        <p:nvSpPr>
          <p:cNvPr id="4" name="Slide Image Placeholder 3"/>
          <p:cNvSpPr>
            <a:spLocks noGrp="1" noRot="1" noChangeAspect="1"/>
          </p:cNvSpPr>
          <p:nvPr>
            <p:ph type="sldImg" idx="2"/>
          </p:nvPr>
        </p:nvSpPr>
        <p:spPr>
          <a:xfrm>
            <a:off x="439738" y="1252538"/>
            <a:ext cx="6008687" cy="3381375"/>
          </a:xfrm>
          <a:prstGeom prst="rect">
            <a:avLst/>
          </a:prstGeom>
          <a:noFill/>
          <a:ln w="12700">
            <a:solidFill>
              <a:prstClr val="black"/>
            </a:solidFill>
          </a:ln>
        </p:spPr>
        <p:txBody>
          <a:bodyPr vert="horz" lIns="96606" tIns="48303" rIns="96606" bIns="48303" rtlCol="0" anchor="ctr"/>
          <a:lstStyle/>
          <a:p>
            <a:endParaRPr lang="en-US" noProof="0" dirty="0"/>
          </a:p>
        </p:txBody>
      </p:sp>
      <p:sp>
        <p:nvSpPr>
          <p:cNvPr id="5" name="Notes Placeholder 4"/>
          <p:cNvSpPr>
            <a:spLocks noGrp="1"/>
          </p:cNvSpPr>
          <p:nvPr>
            <p:ph type="body" sz="quarter" idx="3"/>
          </p:nvPr>
        </p:nvSpPr>
        <p:spPr>
          <a:xfrm>
            <a:off x="688817" y="4821506"/>
            <a:ext cx="5510530" cy="3944868"/>
          </a:xfrm>
          <a:prstGeom prst="rect">
            <a:avLst/>
          </a:prstGeom>
        </p:spPr>
        <p:txBody>
          <a:bodyPr vert="horz" lIns="96606" tIns="48303" rIns="96606" bIns="48303"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9516039"/>
            <a:ext cx="2984871" cy="502674"/>
          </a:xfrm>
          <a:prstGeom prst="rect">
            <a:avLst/>
          </a:prstGeom>
        </p:spPr>
        <p:txBody>
          <a:bodyPr vert="horz" lIns="96606" tIns="48303" rIns="96606" bIns="48303" rtlCol="0" anchor="b"/>
          <a:lstStyle>
            <a:lvl1pPr algn="l">
              <a:defRPr sz="1300"/>
            </a:lvl1pPr>
          </a:lstStyle>
          <a:p>
            <a:endParaRPr lang="en-US" noProof="0" dirty="0"/>
          </a:p>
        </p:txBody>
      </p:sp>
      <p:sp>
        <p:nvSpPr>
          <p:cNvPr id="7" name="Slide Number Placeholder 6"/>
          <p:cNvSpPr>
            <a:spLocks noGrp="1"/>
          </p:cNvSpPr>
          <p:nvPr>
            <p:ph type="sldNum" sz="quarter" idx="5"/>
          </p:nvPr>
        </p:nvSpPr>
        <p:spPr>
          <a:xfrm>
            <a:off x="3901698" y="9516039"/>
            <a:ext cx="2984871" cy="502674"/>
          </a:xfrm>
          <a:prstGeom prst="rect">
            <a:avLst/>
          </a:prstGeom>
        </p:spPr>
        <p:txBody>
          <a:bodyPr vert="horz" lIns="96606" tIns="48303" rIns="96606" bIns="48303" rtlCol="0" anchor="b"/>
          <a:lstStyle>
            <a:lvl1pPr algn="r">
              <a:defRPr sz="13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dirty="0"/>
              <a:t>Click icon to add picture</a:t>
            </a:r>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dirty="0"/>
              <a:t>Click icon to add picture</a:t>
            </a:r>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Click to 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dirty="0"/>
              <a:t>Click icon to add picture</a:t>
            </a:r>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Click to 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Click to 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dirty="0"/>
              <a:t>Click icon to add picture</a:t>
            </a:r>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Click to 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Click to 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dirty="0"/>
              <a:t>Click icon to add chart</a:t>
            </a:r>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dirty="0"/>
              <a:t>Click icon to add table</a:t>
            </a:r>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dirty="0"/>
              <a:t>Click icon to add picture</a:t>
            </a:r>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dirty="0"/>
              <a:t>Click icon to add media</a:t>
            </a:r>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dirty="0"/>
              <a:t>Click icon to add picture</a:t>
            </a:r>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Click to 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Click to 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dirty="0"/>
              <a:t>Click icon to add picture</a:t>
            </a:r>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Click to 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Click to 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Click to 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Click to 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Click to 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Click to 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Click to 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Click to 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Click to 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Click to 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Click to 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dirty="0"/>
              <a:t>Click icon to add picture</a:t>
            </a:r>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dirty="0"/>
              <a:t>Click icon to add picture</a:t>
            </a:r>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dirty="0"/>
              <a:t>Click icon to add picture</a:t>
            </a:r>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dirty="0"/>
              <a:t>Click icon to add picture</a:t>
            </a:r>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hyperlink" Target="https://www.phonicsplay.co.uk/InteractiveResources.htm" TargetMode="External"/><Relationship Id="rId2" Type="http://schemas.openxmlformats.org/officeDocument/2006/relationships/hyperlink" Target="https://www.teachyourmonstertoread.com/" TargetMode="External"/><Relationship Id="rId1" Type="http://schemas.openxmlformats.org/officeDocument/2006/relationships/slideLayout" Target="../slideLayouts/slideLayout13.xml"/><Relationship Id="rId4" Type="http://schemas.openxmlformats.org/officeDocument/2006/relationships/hyperlink" Target="https://www.youtube.com/watch?time_continue=18&amp;v=UCI2mu7URBc&amp;feature=emb_logo"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education.com/games/phonological-awareness/" TargetMode="External"/><Relationship Id="rId2" Type="http://schemas.openxmlformats.org/officeDocument/2006/relationships/hyperlink" Target="https://www.phonicsbloom.com/" TargetMode="External"/><Relationship Id="rId1" Type="http://schemas.openxmlformats.org/officeDocument/2006/relationships/slideLayout" Target="../slideLayouts/slideLayout13.xml"/><Relationship Id="rId4" Type="http://schemas.openxmlformats.org/officeDocument/2006/relationships/hyperlink" Target="https://www.topmarks.co.uk/english-games/5-7-years/letters-and-sounds"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Kids on Desk Looking at Notebook">
            <a:extLst>
              <a:ext uri="{FF2B5EF4-FFF2-40B4-BE49-F238E27FC236}">
                <a16:creationId xmlns:a16="http://schemas.microsoft.com/office/drawing/2014/main" id="{F1EACC03-9DC7-4C77-9BAE-11CBF767B58D}"/>
              </a:ext>
            </a:extLst>
          </p:cNvPr>
          <p:cNvPicPr>
            <a:picLocks noGrp="1" noChangeAspect="1"/>
          </p:cNvPicPr>
          <p:nvPr>
            <p:ph type="pic" sz="quarter" idx="15"/>
          </p:nvPr>
        </p:nvPicPr>
        <p:blipFill rotWithShape="1">
          <a:blip r:embed="rId2">
            <a:extLst>
              <a:ext uri="{28A0092B-C50C-407E-A947-70E740481C1C}">
                <a14:useLocalDpi xmlns:a14="http://schemas.microsoft.com/office/drawing/2010/main" val="0"/>
              </a:ext>
            </a:extLst>
          </a:blip>
          <a:srcRect/>
          <a:stretch/>
        </p:blipFill>
        <p:spPr/>
      </p:pic>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a:xfrm rot="720000">
            <a:off x="9127884" y="567747"/>
            <a:ext cx="2157917" cy="858837"/>
          </a:xfrm>
        </p:spPr>
        <p:txBody>
          <a:bodyPr>
            <a:normAutofit/>
          </a:bodyPr>
          <a:lstStyle/>
          <a:p>
            <a:r>
              <a:rPr lang="en-US" sz="1800" dirty="0"/>
              <a:t>Year 1 &amp; 2</a:t>
            </a:r>
            <a:endParaRPr lang="ru-RU" sz="1800"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p:txBody>
          <a:bodyPr/>
          <a:lstStyle/>
          <a:p>
            <a:r>
              <a:rPr lang="en-US" dirty="0"/>
              <a:t>Phonics Screening </a:t>
            </a:r>
            <a:endParaRPr lang="ru-RU"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t>A guide for parents.  </a:t>
            </a:r>
            <a:endParaRPr lang="ru-RU" dirty="0"/>
          </a:p>
        </p:txBody>
      </p:sp>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11163743" y="5945824"/>
            <a:ext cx="642257" cy="365125"/>
          </a:xfrm>
        </p:spPr>
        <p:txBody>
          <a:bodyPr anchor="ctr">
            <a:normAutofit/>
          </a:bodyPr>
          <a:lstStyle/>
          <a:p>
            <a:pPr>
              <a:spcAft>
                <a:spcPts val="600"/>
              </a:spcAft>
            </a:pPr>
            <a:fld id="{98C0CDE5-970C-4CC4-BF43-0DA127E73E82}" type="slidenum">
              <a:rPr lang="en-US" smtClean="0"/>
              <a:pPr>
                <a:spcAft>
                  <a:spcPts val="600"/>
                </a:spcAft>
              </a:pPr>
              <a:t>2</a:t>
            </a:fld>
            <a:endParaRPr lang="en-US" dirty="0"/>
          </a:p>
        </p:txBody>
      </p:sp>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000">
            <a:off x="285870" y="312092"/>
            <a:ext cx="4391191" cy="1368122"/>
          </a:xfrm>
        </p:spPr>
        <p:txBody>
          <a:bodyPr anchor="ctr">
            <a:normAutofit/>
          </a:bodyPr>
          <a:lstStyle/>
          <a:p>
            <a:r>
              <a:rPr lang="en-US" dirty="0"/>
              <a:t>What is Phonics?</a:t>
            </a:r>
          </a:p>
        </p:txBody>
      </p:sp>
      <p:sp>
        <p:nvSpPr>
          <p:cNvPr id="3" name="TextBox 2">
            <a:extLst>
              <a:ext uri="{FF2B5EF4-FFF2-40B4-BE49-F238E27FC236}">
                <a16:creationId xmlns:a16="http://schemas.microsoft.com/office/drawing/2014/main" id="{6BEFBA0A-AEAE-4972-8181-4B73C7BF3FBA}"/>
              </a:ext>
            </a:extLst>
          </p:cNvPr>
          <p:cNvSpPr txBox="1"/>
          <p:nvPr/>
        </p:nvSpPr>
        <p:spPr>
          <a:xfrm>
            <a:off x="6099463" y="1639164"/>
            <a:ext cx="5633800" cy="3477875"/>
          </a:xfrm>
          <a:prstGeom prst="rect">
            <a:avLst/>
          </a:prstGeom>
          <a:noFill/>
        </p:spPr>
        <p:txBody>
          <a:bodyPr wrap="square" rtlCol="0">
            <a:spAutoFit/>
          </a:bodyPr>
          <a:lstStyle/>
          <a:p>
            <a:r>
              <a:rPr lang="en-GB" sz="2000" dirty="0">
                <a:solidFill>
                  <a:srgbClr val="000000"/>
                </a:solidFill>
                <a:latin typeface="+mj-lt"/>
              </a:rPr>
              <a:t>Children are taught to read by breaking down (segmenting) words into separate sounds or ‘phonemes’. They are then taught how to blend these sounds together to read the whole word. </a:t>
            </a:r>
          </a:p>
          <a:p>
            <a:endParaRPr lang="en-GB" sz="2000" dirty="0">
              <a:solidFill>
                <a:srgbClr val="000000"/>
              </a:solidFill>
              <a:latin typeface="+mj-lt"/>
            </a:endParaRPr>
          </a:p>
          <a:p>
            <a:r>
              <a:rPr lang="en-GB" sz="2000" dirty="0">
                <a:solidFill>
                  <a:srgbClr val="000000"/>
                </a:solidFill>
                <a:latin typeface="+mj-lt"/>
              </a:rPr>
              <a:t>Children in Foundation Stage and Key Stage 1 have a phonics lesson daily and they are encouraged to use these strategies to read and write in other lessons. </a:t>
            </a:r>
          </a:p>
          <a:p>
            <a:endParaRPr lang="en-GB" sz="2000" dirty="0">
              <a:solidFill>
                <a:srgbClr val="000000"/>
              </a:solidFill>
              <a:latin typeface="+mj-lt"/>
            </a:endParaRPr>
          </a:p>
        </p:txBody>
      </p:sp>
      <p:pic>
        <p:nvPicPr>
          <p:cNvPr id="9" name="Content Placeholder 8"/>
          <p:cNvPicPr>
            <a:picLocks noGrp="1" noChangeAspect="1"/>
          </p:cNvPicPr>
          <p:nvPr>
            <p:ph sz="half" idx="2"/>
          </p:nvPr>
        </p:nvPicPr>
        <p:blipFill rotWithShape="1">
          <a:blip r:embed="rId2"/>
          <a:srcRect l="21593" t="26666" r="21797" b="19612"/>
          <a:stretch/>
        </p:blipFill>
        <p:spPr>
          <a:xfrm rot="20835052">
            <a:off x="1588444" y="1864140"/>
            <a:ext cx="2633786" cy="1405935"/>
          </a:xfrm>
          <a:prstGeom prst="rect">
            <a:avLst/>
          </a:prstGeom>
        </p:spPr>
      </p:pic>
      <p:pic>
        <p:nvPicPr>
          <p:cNvPr id="10" name="Picture 9"/>
          <p:cNvPicPr>
            <a:picLocks noChangeAspect="1"/>
          </p:cNvPicPr>
          <p:nvPr/>
        </p:nvPicPr>
        <p:blipFill rotWithShape="1">
          <a:blip r:embed="rId3"/>
          <a:srcRect l="21562" t="26818" r="23040" b="19849"/>
          <a:stretch/>
        </p:blipFill>
        <p:spPr>
          <a:xfrm rot="1455553">
            <a:off x="1643086" y="3262472"/>
            <a:ext cx="2903262" cy="1572228"/>
          </a:xfrm>
          <a:prstGeom prst="rect">
            <a:avLst/>
          </a:prstGeom>
        </p:spPr>
      </p:pic>
      <p:sp>
        <p:nvSpPr>
          <p:cNvPr id="11" name="Rectangle 10"/>
          <p:cNvSpPr/>
          <p:nvPr/>
        </p:nvSpPr>
        <p:spPr>
          <a:xfrm>
            <a:off x="4744062" y="4809263"/>
            <a:ext cx="513738" cy="4485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p:nvPicPr>
        <p:blipFill rotWithShape="1">
          <a:blip r:embed="rId4"/>
          <a:srcRect l="24630" t="24697" r="25852" b="12879"/>
          <a:stretch/>
        </p:blipFill>
        <p:spPr>
          <a:xfrm rot="20438260">
            <a:off x="2118162" y="4509723"/>
            <a:ext cx="2623224" cy="1860187"/>
          </a:xfrm>
          <a:prstGeom prst="rect">
            <a:avLst/>
          </a:prstGeom>
        </p:spPr>
      </p:pic>
      <p:sp>
        <p:nvSpPr>
          <p:cNvPr id="13" name="Rectangle 12"/>
          <p:cNvSpPr/>
          <p:nvPr/>
        </p:nvSpPr>
        <p:spPr>
          <a:xfrm>
            <a:off x="3371734" y="5945824"/>
            <a:ext cx="914400" cy="914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71418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11163743" y="5945824"/>
            <a:ext cx="642257" cy="365125"/>
          </a:xfrm>
        </p:spPr>
        <p:txBody>
          <a:bodyPr anchor="ctr">
            <a:normAutofit/>
          </a:bodyPr>
          <a:lstStyle/>
          <a:p>
            <a:pPr>
              <a:spcAft>
                <a:spcPts val="600"/>
              </a:spcAft>
            </a:pPr>
            <a:fld id="{98C0CDE5-970C-4CC4-BF43-0DA127E73E82}" type="slidenum">
              <a:rPr lang="en-US" smtClean="0"/>
              <a:pPr>
                <a:spcAft>
                  <a:spcPts val="600"/>
                </a:spcAft>
              </a:pPr>
              <a:t>3</a:t>
            </a:fld>
            <a:endParaRPr lang="en-US"/>
          </a:p>
        </p:txBody>
      </p:sp>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000">
            <a:off x="285870" y="312092"/>
            <a:ext cx="4391191" cy="1368122"/>
          </a:xfrm>
        </p:spPr>
        <p:txBody>
          <a:bodyPr anchor="ctr">
            <a:normAutofit/>
          </a:bodyPr>
          <a:lstStyle/>
          <a:p>
            <a:r>
              <a:rPr lang="en-US" sz="3600" dirty="0"/>
              <a:t>What is the aim of the check?</a:t>
            </a:r>
          </a:p>
        </p:txBody>
      </p:sp>
      <p:sp>
        <p:nvSpPr>
          <p:cNvPr id="2" name="Content Placeholder 1"/>
          <p:cNvSpPr>
            <a:spLocks noGrp="1"/>
          </p:cNvSpPr>
          <p:nvPr>
            <p:ph sz="half" idx="2"/>
          </p:nvPr>
        </p:nvSpPr>
        <p:spPr>
          <a:xfrm>
            <a:off x="815901" y="1830724"/>
            <a:ext cx="5068819" cy="2937220"/>
          </a:xfrm>
        </p:spPr>
        <p:txBody>
          <a:bodyPr>
            <a:normAutofit fontScale="92500"/>
          </a:bodyPr>
          <a:lstStyle/>
          <a:p>
            <a:pPr>
              <a:lnSpc>
                <a:spcPct val="120000"/>
              </a:lnSpc>
            </a:pPr>
            <a:r>
              <a:rPr lang="en-GB" sz="1800" dirty="0">
                <a:solidFill>
                  <a:srgbClr val="000000"/>
                </a:solidFill>
                <a:latin typeface="+mj-lt"/>
              </a:rPr>
              <a:t>The purpose of the phonics screening check is to confirm that all children have learned phonic decoding to an age-appropriate standard and can apply their knowledge of grapheme/phoneme correspondences. </a:t>
            </a:r>
          </a:p>
          <a:p>
            <a:pPr>
              <a:lnSpc>
                <a:spcPct val="120000"/>
              </a:lnSpc>
            </a:pPr>
            <a:r>
              <a:rPr lang="en-GB" sz="1800" dirty="0">
                <a:solidFill>
                  <a:srgbClr val="000000"/>
                </a:solidFill>
                <a:latin typeface="+mj-lt"/>
              </a:rPr>
              <a:t>Children who have not reached this level will receive extra support in school to ensure they can improve their decoding skills.</a:t>
            </a:r>
            <a:endParaRPr lang="en-GB" dirty="0">
              <a:solidFill>
                <a:srgbClr val="000000"/>
              </a:solidFill>
              <a:latin typeface="+mj-lt"/>
            </a:endParaRPr>
          </a:p>
          <a:p>
            <a:endParaRPr lang="en-GB" dirty="0"/>
          </a:p>
        </p:txBody>
      </p:sp>
      <p:pic>
        <p:nvPicPr>
          <p:cNvPr id="7" name="Picture 6"/>
          <p:cNvPicPr>
            <a:picLocks noChangeAspect="1"/>
          </p:cNvPicPr>
          <p:nvPr/>
        </p:nvPicPr>
        <p:blipFill rotWithShape="1">
          <a:blip r:embed="rId2"/>
          <a:srcRect l="18580" t="20401" r="49460" b="8182"/>
          <a:stretch/>
        </p:blipFill>
        <p:spPr>
          <a:xfrm>
            <a:off x="6307281" y="1278083"/>
            <a:ext cx="4207849" cy="5288972"/>
          </a:xfrm>
          <a:prstGeom prst="rect">
            <a:avLst/>
          </a:prstGeom>
        </p:spPr>
      </p:pic>
    </p:spTree>
    <p:extLst>
      <p:ext uri="{BB962C8B-B14F-4D97-AF65-F5344CB8AC3E}">
        <p14:creationId xmlns:p14="http://schemas.microsoft.com/office/powerpoint/2010/main" val="39151483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11163743" y="5945824"/>
            <a:ext cx="642257" cy="365125"/>
          </a:xfrm>
        </p:spPr>
        <p:txBody>
          <a:bodyPr anchor="ctr">
            <a:normAutofit/>
          </a:bodyPr>
          <a:lstStyle/>
          <a:p>
            <a:pPr>
              <a:spcAft>
                <a:spcPts val="600"/>
              </a:spcAft>
            </a:pPr>
            <a:fld id="{98C0CDE5-970C-4CC4-BF43-0DA127E73E82}" type="slidenum">
              <a:rPr lang="en-US" smtClean="0"/>
              <a:pPr>
                <a:spcAft>
                  <a:spcPts val="600"/>
                </a:spcAft>
              </a:pPr>
              <a:t>4</a:t>
            </a:fld>
            <a:endParaRPr lang="en-US"/>
          </a:p>
        </p:txBody>
      </p:sp>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000">
            <a:off x="285870" y="312092"/>
            <a:ext cx="4391191" cy="1368122"/>
          </a:xfrm>
        </p:spPr>
        <p:txBody>
          <a:bodyPr anchor="ctr">
            <a:normAutofit fontScale="90000"/>
          </a:bodyPr>
          <a:lstStyle/>
          <a:p>
            <a:r>
              <a:rPr lang="en-US" dirty="0"/>
              <a:t>When will the screening happen?</a:t>
            </a:r>
          </a:p>
        </p:txBody>
      </p:sp>
      <p:sp>
        <p:nvSpPr>
          <p:cNvPr id="2" name="Content Placeholder 1"/>
          <p:cNvSpPr>
            <a:spLocks noGrp="1"/>
          </p:cNvSpPr>
          <p:nvPr>
            <p:ph sz="quarter" idx="4"/>
          </p:nvPr>
        </p:nvSpPr>
        <p:spPr>
          <a:xfrm>
            <a:off x="5203688" y="1283987"/>
            <a:ext cx="6188989" cy="4907903"/>
          </a:xfrm>
        </p:spPr>
        <p:txBody>
          <a:bodyPr>
            <a:normAutofit fontScale="85000" lnSpcReduction="10000"/>
          </a:bodyPr>
          <a:lstStyle/>
          <a:p>
            <a:pPr>
              <a:lnSpc>
                <a:spcPct val="120000"/>
              </a:lnSpc>
            </a:pPr>
            <a:r>
              <a:rPr lang="en-GB" sz="2600" dirty="0">
                <a:solidFill>
                  <a:srgbClr val="000000"/>
                </a:solidFill>
                <a:latin typeface="+mj-lt"/>
              </a:rPr>
              <a:t>Every Year 2 child in the country will be taking the Phonics Screening Check in the second part of the Autumn term to make up for the missed check in June. This is likely to take place in December.   </a:t>
            </a:r>
          </a:p>
          <a:p>
            <a:pPr>
              <a:lnSpc>
                <a:spcPct val="120000"/>
              </a:lnSpc>
            </a:pPr>
            <a:r>
              <a:rPr lang="en-GB" sz="2600" dirty="0">
                <a:solidFill>
                  <a:srgbClr val="000000"/>
                </a:solidFill>
                <a:latin typeface="+mj-lt"/>
              </a:rPr>
              <a:t>Those Year 2 children who don’t pass will be taking the check again later in the school year. </a:t>
            </a:r>
          </a:p>
          <a:p>
            <a:pPr>
              <a:lnSpc>
                <a:spcPct val="120000"/>
              </a:lnSpc>
            </a:pPr>
            <a:r>
              <a:rPr lang="en-GB" sz="2600" dirty="0">
                <a:solidFill>
                  <a:srgbClr val="000000"/>
                </a:solidFill>
                <a:latin typeface="+mj-lt"/>
              </a:rPr>
              <a:t>Likely to be in June 2021 when the year 1 children will sit their Screening Check .</a:t>
            </a:r>
          </a:p>
          <a:p>
            <a:pPr>
              <a:lnSpc>
                <a:spcPct val="120000"/>
              </a:lnSpc>
            </a:pPr>
            <a:r>
              <a:rPr lang="en-GB" sz="2600" dirty="0">
                <a:solidFill>
                  <a:srgbClr val="000000"/>
                </a:solidFill>
                <a:latin typeface="+mj-lt"/>
              </a:rPr>
              <a:t>The results will be reported to parents as part of the annual school report.  </a:t>
            </a:r>
          </a:p>
          <a:p>
            <a:pPr marL="0" indent="0">
              <a:buNone/>
            </a:pPr>
            <a:endParaRPr lang="en-GB" dirty="0"/>
          </a:p>
        </p:txBody>
      </p:sp>
      <p:pic>
        <p:nvPicPr>
          <p:cNvPr id="9" name="Content Placeholder 8"/>
          <p:cNvPicPr>
            <a:picLocks noGrp="1" noChangeAspect="1"/>
          </p:cNvPicPr>
          <p:nvPr>
            <p:ph sz="half" idx="2"/>
          </p:nvPr>
        </p:nvPicPr>
        <p:blipFill rotWithShape="1">
          <a:blip r:embed="rId2"/>
          <a:srcRect l="11788" t="10462" r="11196" b="12535"/>
          <a:stretch/>
        </p:blipFill>
        <p:spPr>
          <a:xfrm rot="20878953">
            <a:off x="1999203" y="1692610"/>
            <a:ext cx="3025150" cy="3026971"/>
          </a:xfrm>
          <a:prstGeom prst="rect">
            <a:avLst/>
          </a:prstGeom>
        </p:spPr>
      </p:pic>
    </p:spTree>
    <p:extLst>
      <p:ext uri="{BB962C8B-B14F-4D97-AF65-F5344CB8AC3E}">
        <p14:creationId xmlns:p14="http://schemas.microsoft.com/office/powerpoint/2010/main" val="26317703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11163743" y="5945824"/>
            <a:ext cx="642257" cy="365125"/>
          </a:xfrm>
        </p:spPr>
        <p:txBody>
          <a:bodyPr anchor="ctr">
            <a:normAutofit/>
          </a:bodyPr>
          <a:lstStyle/>
          <a:p>
            <a:pPr>
              <a:spcAft>
                <a:spcPts val="600"/>
              </a:spcAft>
            </a:pPr>
            <a:fld id="{98C0CDE5-970C-4CC4-BF43-0DA127E73E82}" type="slidenum">
              <a:rPr lang="en-US" smtClean="0"/>
              <a:pPr>
                <a:spcAft>
                  <a:spcPts val="600"/>
                </a:spcAft>
              </a:pPr>
              <a:t>5</a:t>
            </a:fld>
            <a:endParaRPr lang="en-US"/>
          </a:p>
        </p:txBody>
      </p:sp>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000">
            <a:off x="285870" y="312092"/>
            <a:ext cx="4391191" cy="1368122"/>
          </a:xfrm>
        </p:spPr>
        <p:txBody>
          <a:bodyPr anchor="ctr">
            <a:normAutofit/>
          </a:bodyPr>
          <a:lstStyle/>
          <a:p>
            <a:r>
              <a:rPr lang="en-US" sz="3200" dirty="0"/>
              <a:t>What do we expect children to do?</a:t>
            </a:r>
          </a:p>
        </p:txBody>
      </p:sp>
      <p:sp>
        <p:nvSpPr>
          <p:cNvPr id="7" name="Content Placeholder 6"/>
          <p:cNvSpPr>
            <a:spLocks noGrp="1"/>
          </p:cNvSpPr>
          <p:nvPr>
            <p:ph sz="half" idx="2"/>
          </p:nvPr>
        </p:nvSpPr>
        <p:spPr>
          <a:xfrm>
            <a:off x="4946753" y="1259072"/>
            <a:ext cx="6931115" cy="5051878"/>
          </a:xfrm>
        </p:spPr>
        <p:txBody>
          <a:bodyPr>
            <a:normAutofit fontScale="77500" lnSpcReduction="20000"/>
          </a:bodyPr>
          <a:lstStyle/>
          <a:p>
            <a:pPr>
              <a:spcBef>
                <a:spcPct val="50000"/>
              </a:spcBef>
            </a:pPr>
            <a:r>
              <a:rPr lang="en-GB" altLang="en-US" dirty="0">
                <a:solidFill>
                  <a:srgbClr val="000000"/>
                </a:solidFill>
                <a:latin typeface="+mj-lt"/>
              </a:rPr>
              <a:t>The check is very similar to tasks the children already complete during phonics lessons. We look at real words and alien words and children are able to differentiate between the two. </a:t>
            </a:r>
          </a:p>
          <a:p>
            <a:pPr marL="0" indent="0">
              <a:spcBef>
                <a:spcPct val="50000"/>
              </a:spcBef>
              <a:buNone/>
            </a:pPr>
            <a:endParaRPr lang="en-GB" altLang="en-US" dirty="0">
              <a:solidFill>
                <a:srgbClr val="000000"/>
              </a:solidFill>
              <a:latin typeface="+mj-lt"/>
            </a:endParaRPr>
          </a:p>
          <a:p>
            <a:pPr>
              <a:spcBef>
                <a:spcPct val="50000"/>
              </a:spcBef>
            </a:pPr>
            <a:r>
              <a:rPr lang="en-GB" altLang="en-US" dirty="0">
                <a:solidFill>
                  <a:srgbClr val="000000"/>
                </a:solidFill>
                <a:latin typeface="+mj-lt"/>
              </a:rPr>
              <a:t>Children will be asked to ‘sound out’ a word and blend the sounds together, </a:t>
            </a:r>
            <a:r>
              <a:rPr lang="en-GB" altLang="en-US" dirty="0" err="1">
                <a:solidFill>
                  <a:srgbClr val="000000"/>
                </a:solidFill>
                <a:latin typeface="+mj-lt"/>
              </a:rPr>
              <a:t>eg</a:t>
            </a:r>
            <a:r>
              <a:rPr lang="en-GB" altLang="en-US" dirty="0">
                <a:solidFill>
                  <a:srgbClr val="000000"/>
                </a:solidFill>
                <a:latin typeface="+mj-lt"/>
              </a:rPr>
              <a:t> d-o-g - dog</a:t>
            </a:r>
          </a:p>
          <a:p>
            <a:pPr>
              <a:spcBef>
                <a:spcPct val="50000"/>
              </a:spcBef>
            </a:pPr>
            <a:endParaRPr lang="en-GB" altLang="en-US" dirty="0">
              <a:solidFill>
                <a:srgbClr val="000000"/>
              </a:solidFill>
              <a:latin typeface="+mj-lt"/>
            </a:endParaRPr>
          </a:p>
          <a:p>
            <a:pPr>
              <a:spcBef>
                <a:spcPct val="50000"/>
              </a:spcBef>
            </a:pPr>
            <a:r>
              <a:rPr lang="en-GB" altLang="en-US" dirty="0">
                <a:solidFill>
                  <a:srgbClr val="000000"/>
                </a:solidFill>
                <a:latin typeface="+mj-lt"/>
              </a:rPr>
              <a:t>The focus of the check is to see which sounds the children know</a:t>
            </a:r>
          </a:p>
          <a:p>
            <a:pPr>
              <a:spcBef>
                <a:spcPct val="50000"/>
              </a:spcBef>
            </a:pPr>
            <a:endParaRPr lang="en-GB" altLang="en-US" dirty="0">
              <a:solidFill>
                <a:srgbClr val="000000"/>
              </a:solidFill>
              <a:latin typeface="+mj-lt"/>
            </a:endParaRPr>
          </a:p>
          <a:p>
            <a:pPr algn="ctr">
              <a:spcBef>
                <a:spcPct val="50000"/>
              </a:spcBef>
              <a:buNone/>
            </a:pPr>
            <a:r>
              <a:rPr lang="en-GB" altLang="en-US" sz="3200" dirty="0">
                <a:solidFill>
                  <a:schemeClr val="accent1"/>
                </a:solidFill>
                <a:latin typeface="+mj-lt"/>
              </a:rPr>
              <a:t>THIS IS NOT A READING TEST. </a:t>
            </a:r>
          </a:p>
          <a:p>
            <a:pPr algn="ctr">
              <a:spcBef>
                <a:spcPct val="50000"/>
              </a:spcBef>
              <a:buNone/>
            </a:pPr>
            <a:r>
              <a:rPr lang="en-GB" altLang="en-US" sz="3200" dirty="0">
                <a:solidFill>
                  <a:schemeClr val="accent1"/>
                </a:solidFill>
                <a:latin typeface="+mj-lt"/>
              </a:rPr>
              <a:t>It is very important that children ‘show off’ their phonic knowledge and read every phoneme carefully!</a:t>
            </a:r>
            <a:endParaRPr lang="en-GB" altLang="en-US" dirty="0">
              <a:solidFill>
                <a:schemeClr val="accent1"/>
              </a:solidFill>
              <a:latin typeface="+mj-lt"/>
            </a:endParaRPr>
          </a:p>
          <a:p>
            <a:endParaRPr lang="en-GB" dirty="0"/>
          </a:p>
        </p:txBody>
      </p:sp>
      <p:pic>
        <p:nvPicPr>
          <p:cNvPr id="8" name="Picture 7"/>
          <p:cNvPicPr>
            <a:picLocks noChangeAspect="1"/>
          </p:cNvPicPr>
          <p:nvPr/>
        </p:nvPicPr>
        <p:blipFill>
          <a:blip r:embed="rId2"/>
          <a:stretch>
            <a:fillRect/>
          </a:stretch>
        </p:blipFill>
        <p:spPr>
          <a:xfrm>
            <a:off x="1918139" y="1942691"/>
            <a:ext cx="3333750" cy="2571750"/>
          </a:xfrm>
          <a:prstGeom prst="rect">
            <a:avLst/>
          </a:prstGeom>
        </p:spPr>
      </p:pic>
    </p:spTree>
    <p:extLst>
      <p:ext uri="{BB962C8B-B14F-4D97-AF65-F5344CB8AC3E}">
        <p14:creationId xmlns:p14="http://schemas.microsoft.com/office/powerpoint/2010/main" val="26471318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11163743" y="5945824"/>
            <a:ext cx="642257" cy="365125"/>
          </a:xfrm>
        </p:spPr>
        <p:txBody>
          <a:bodyPr anchor="ctr">
            <a:normAutofit/>
          </a:bodyPr>
          <a:lstStyle/>
          <a:p>
            <a:pPr>
              <a:spcAft>
                <a:spcPts val="600"/>
              </a:spcAft>
            </a:pPr>
            <a:fld id="{98C0CDE5-970C-4CC4-BF43-0DA127E73E82}" type="slidenum">
              <a:rPr lang="en-US" smtClean="0"/>
              <a:pPr>
                <a:spcAft>
                  <a:spcPts val="600"/>
                </a:spcAft>
              </a:pPr>
              <a:t>6</a:t>
            </a:fld>
            <a:endParaRPr lang="en-US"/>
          </a:p>
        </p:txBody>
      </p:sp>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000">
            <a:off x="285870" y="312092"/>
            <a:ext cx="4391191" cy="1368122"/>
          </a:xfrm>
        </p:spPr>
        <p:txBody>
          <a:bodyPr anchor="ctr">
            <a:normAutofit/>
          </a:bodyPr>
          <a:lstStyle/>
          <a:p>
            <a:r>
              <a:rPr lang="en-US" dirty="0"/>
              <a:t>Example words</a:t>
            </a:r>
          </a:p>
        </p:txBody>
      </p:sp>
      <p:pic>
        <p:nvPicPr>
          <p:cNvPr id="9" name="Content Placeholder 8"/>
          <p:cNvPicPr>
            <a:picLocks noGrp="1" noChangeAspect="1"/>
          </p:cNvPicPr>
          <p:nvPr>
            <p:ph sz="half" idx="2"/>
          </p:nvPr>
        </p:nvPicPr>
        <p:blipFill rotWithShape="1">
          <a:blip r:embed="rId2"/>
          <a:srcRect l="37445" t="13858" r="34544" b="9239"/>
          <a:stretch/>
        </p:blipFill>
        <p:spPr>
          <a:xfrm>
            <a:off x="3272446" y="1682496"/>
            <a:ext cx="3351352" cy="5175504"/>
          </a:xfrm>
          <a:prstGeom prst="rect">
            <a:avLst/>
          </a:prstGeom>
        </p:spPr>
      </p:pic>
      <p:pic>
        <p:nvPicPr>
          <p:cNvPr id="11" name="Picture 10"/>
          <p:cNvPicPr>
            <a:picLocks noChangeAspect="1"/>
          </p:cNvPicPr>
          <p:nvPr/>
        </p:nvPicPr>
        <p:blipFill rotWithShape="1">
          <a:blip r:embed="rId3"/>
          <a:srcRect l="36525" t="10133" r="34225" b="11867"/>
          <a:stretch/>
        </p:blipFill>
        <p:spPr>
          <a:xfrm>
            <a:off x="7015653" y="1682495"/>
            <a:ext cx="3387217" cy="5080825"/>
          </a:xfrm>
          <a:prstGeom prst="rect">
            <a:avLst/>
          </a:prstGeom>
        </p:spPr>
      </p:pic>
      <p:sp>
        <p:nvSpPr>
          <p:cNvPr id="13" name="TextBox 12"/>
          <p:cNvSpPr txBox="1"/>
          <p:nvPr/>
        </p:nvSpPr>
        <p:spPr>
          <a:xfrm>
            <a:off x="630936" y="2404872"/>
            <a:ext cx="2167128" cy="646331"/>
          </a:xfrm>
          <a:prstGeom prst="rect">
            <a:avLst/>
          </a:prstGeom>
          <a:noFill/>
          <a:ln w="19050">
            <a:solidFill>
              <a:srgbClr val="7030A0"/>
            </a:solidFill>
          </a:ln>
        </p:spPr>
        <p:txBody>
          <a:bodyPr wrap="square" rtlCol="0">
            <a:spAutoFit/>
          </a:bodyPr>
          <a:lstStyle/>
          <a:p>
            <a:pPr algn="ctr"/>
            <a:r>
              <a:rPr lang="en-GB" b="1" dirty="0">
                <a:solidFill>
                  <a:srgbClr val="7030A0"/>
                </a:solidFill>
                <a:latin typeface="Comic Sans MS" panose="030F0702030302020204" pitchFamily="66" charset="0"/>
              </a:rPr>
              <a:t>Alien/Pseudo words</a:t>
            </a:r>
          </a:p>
        </p:txBody>
      </p:sp>
      <p:cxnSp>
        <p:nvCxnSpPr>
          <p:cNvPr id="15" name="Straight Arrow Connector 14"/>
          <p:cNvCxnSpPr>
            <a:stCxn id="13" idx="3"/>
          </p:cNvCxnSpPr>
          <p:nvPr/>
        </p:nvCxnSpPr>
        <p:spPr>
          <a:xfrm flipV="1">
            <a:off x="2798064" y="2542032"/>
            <a:ext cx="1728216" cy="1860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10585704" y="3123579"/>
            <a:ext cx="1511808" cy="369332"/>
          </a:xfrm>
          <a:prstGeom prst="rect">
            <a:avLst/>
          </a:prstGeom>
          <a:noFill/>
          <a:ln w="19050">
            <a:solidFill>
              <a:srgbClr val="7030A0"/>
            </a:solidFill>
          </a:ln>
        </p:spPr>
        <p:txBody>
          <a:bodyPr wrap="square" rtlCol="0">
            <a:spAutoFit/>
          </a:bodyPr>
          <a:lstStyle/>
          <a:p>
            <a:pPr algn="ctr"/>
            <a:r>
              <a:rPr lang="en-GB" b="1" dirty="0">
                <a:solidFill>
                  <a:srgbClr val="7030A0"/>
                </a:solidFill>
                <a:latin typeface="Comic Sans MS" panose="030F0702030302020204" pitchFamily="66" charset="0"/>
              </a:rPr>
              <a:t>Real words</a:t>
            </a:r>
          </a:p>
        </p:txBody>
      </p:sp>
      <p:cxnSp>
        <p:nvCxnSpPr>
          <p:cNvPr id="18" name="Straight Arrow Connector 17"/>
          <p:cNvCxnSpPr>
            <a:stCxn id="16" idx="1"/>
          </p:cNvCxnSpPr>
          <p:nvPr/>
        </p:nvCxnSpPr>
        <p:spPr>
          <a:xfrm flipH="1" flipV="1">
            <a:off x="9354312" y="2657895"/>
            <a:ext cx="1231392" cy="6503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845987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6BCE12C-1113-4332-9B50-566BE474A71E}"/>
              </a:ext>
            </a:extLst>
          </p:cNvPr>
          <p:cNvSpPr>
            <a:spLocks noGrp="1"/>
          </p:cNvSpPr>
          <p:nvPr>
            <p:ph type="sldNum" sz="quarter" idx="12"/>
          </p:nvPr>
        </p:nvSpPr>
        <p:spPr>
          <a:xfrm>
            <a:off x="11163743" y="5945824"/>
            <a:ext cx="642257" cy="365125"/>
          </a:xfrm>
        </p:spPr>
        <p:txBody>
          <a:bodyPr anchor="ctr">
            <a:normAutofit/>
          </a:bodyPr>
          <a:lstStyle/>
          <a:p>
            <a:pPr>
              <a:spcAft>
                <a:spcPts val="600"/>
              </a:spcAft>
            </a:pPr>
            <a:fld id="{98C0CDE5-970C-4CC4-BF43-0DA127E73E82}" type="slidenum">
              <a:rPr lang="en-US" noProof="0" smtClean="0"/>
              <a:pPr>
                <a:spcAft>
                  <a:spcPts val="600"/>
                </a:spcAft>
              </a:pPr>
              <a:t>7</a:t>
            </a:fld>
            <a:endParaRPr lang="en-US" noProof="0"/>
          </a:p>
        </p:txBody>
      </p:sp>
      <p:sp>
        <p:nvSpPr>
          <p:cNvPr id="10" name="Title 3">
            <a:extLst>
              <a:ext uri="{FF2B5EF4-FFF2-40B4-BE49-F238E27FC236}">
                <a16:creationId xmlns:a16="http://schemas.microsoft.com/office/drawing/2014/main" id="{89C5B889-A737-4AEE-88AD-7EB8513C7FB0}"/>
              </a:ext>
            </a:extLst>
          </p:cNvPr>
          <p:cNvSpPr>
            <a:spLocks noGrp="1"/>
          </p:cNvSpPr>
          <p:nvPr>
            <p:ph type="title"/>
          </p:nvPr>
        </p:nvSpPr>
        <p:spPr>
          <a:xfrm rot="21180000">
            <a:off x="287904" y="345340"/>
            <a:ext cx="4541374" cy="1325563"/>
          </a:xfrm>
        </p:spPr>
        <p:txBody>
          <a:bodyPr>
            <a:noAutofit/>
          </a:bodyPr>
          <a:lstStyle/>
          <a:p>
            <a:r>
              <a:rPr lang="en-US" sz="3000" dirty="0"/>
              <a:t>How will the children complete the check?</a:t>
            </a:r>
          </a:p>
        </p:txBody>
      </p:sp>
      <p:sp>
        <p:nvSpPr>
          <p:cNvPr id="12" name="Content Placeholder 4">
            <a:extLst>
              <a:ext uri="{FF2B5EF4-FFF2-40B4-BE49-F238E27FC236}">
                <a16:creationId xmlns:a16="http://schemas.microsoft.com/office/drawing/2014/main" id="{F9FB584E-34B9-4E86-B7DF-74AB3AED00D6}"/>
              </a:ext>
            </a:extLst>
          </p:cNvPr>
          <p:cNvSpPr>
            <a:spLocks noGrp="1"/>
          </p:cNvSpPr>
          <p:nvPr>
            <p:ph idx="1"/>
          </p:nvPr>
        </p:nvSpPr>
        <p:spPr>
          <a:xfrm>
            <a:off x="6615404" y="1203650"/>
            <a:ext cx="5108167" cy="4310742"/>
          </a:xfrm>
        </p:spPr>
        <p:txBody>
          <a:bodyPr>
            <a:normAutofit fontScale="55000" lnSpcReduction="20000"/>
          </a:bodyPr>
          <a:lstStyle/>
          <a:p>
            <a:pPr marL="0" indent="0">
              <a:lnSpc>
                <a:spcPct val="120000"/>
              </a:lnSpc>
              <a:buNone/>
            </a:pPr>
            <a:r>
              <a:rPr lang="en-GB" altLang="en-US" sz="3800" dirty="0">
                <a:latin typeface="+mj-lt"/>
              </a:rPr>
              <a:t>The children will complete the check one at a time in a quiet area of the school (normally Mrs Moreton’s office). </a:t>
            </a:r>
          </a:p>
          <a:p>
            <a:pPr marL="0" indent="0">
              <a:lnSpc>
                <a:spcPct val="120000"/>
              </a:lnSpc>
              <a:spcBef>
                <a:spcPct val="50000"/>
              </a:spcBef>
              <a:buNone/>
            </a:pPr>
            <a:r>
              <a:rPr lang="en-GB" altLang="en-US" sz="3800" dirty="0">
                <a:latin typeface="+mj-lt"/>
              </a:rPr>
              <a:t>The screening will only take 10-15 minutes with each child.</a:t>
            </a:r>
          </a:p>
          <a:p>
            <a:pPr marL="0" indent="0">
              <a:lnSpc>
                <a:spcPct val="120000"/>
              </a:lnSpc>
              <a:spcBef>
                <a:spcPct val="50000"/>
              </a:spcBef>
              <a:buNone/>
            </a:pPr>
            <a:endParaRPr lang="en-GB" altLang="en-US" sz="3800" dirty="0">
              <a:latin typeface="+mj-lt"/>
            </a:endParaRPr>
          </a:p>
          <a:p>
            <a:pPr marL="0" indent="0">
              <a:lnSpc>
                <a:spcPct val="120000"/>
              </a:lnSpc>
              <a:spcBef>
                <a:spcPct val="50000"/>
              </a:spcBef>
              <a:buNone/>
            </a:pPr>
            <a:r>
              <a:rPr lang="en-GB" altLang="en-US" sz="3800" dirty="0">
                <a:latin typeface="+mj-lt"/>
              </a:rPr>
              <a:t>They will be told that they are going to ‘show off’ to Mrs Moreton how good they are at phonics and no pressure is applied to the children. </a:t>
            </a:r>
          </a:p>
          <a:p>
            <a:pPr marL="0" indent="0" algn="ctr">
              <a:buNone/>
            </a:pPr>
            <a:endParaRPr lang="en-US" sz="9600" dirty="0">
              <a:latin typeface="+mj-lt"/>
            </a:endParaRPr>
          </a:p>
        </p:txBody>
      </p:sp>
      <p:pic>
        <p:nvPicPr>
          <p:cNvPr id="2" name="Picture 1"/>
          <p:cNvPicPr>
            <a:picLocks noChangeAspect="1"/>
          </p:cNvPicPr>
          <p:nvPr/>
        </p:nvPicPr>
        <p:blipFill>
          <a:blip r:embed="rId2"/>
          <a:stretch>
            <a:fillRect/>
          </a:stretch>
        </p:blipFill>
        <p:spPr>
          <a:xfrm>
            <a:off x="2287304" y="2107932"/>
            <a:ext cx="4230628" cy="3249123"/>
          </a:xfrm>
          <a:prstGeom prst="rect">
            <a:avLst/>
          </a:prstGeom>
          <a:ln w="15875">
            <a:solidFill>
              <a:srgbClr val="0070C0"/>
            </a:solidFill>
          </a:ln>
        </p:spPr>
      </p:pic>
    </p:spTree>
    <p:extLst>
      <p:ext uri="{BB962C8B-B14F-4D97-AF65-F5344CB8AC3E}">
        <p14:creationId xmlns:p14="http://schemas.microsoft.com/office/powerpoint/2010/main" val="23754789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8</a:t>
            </a:fld>
            <a:endParaRPr lang="en-US" noProof="0" dirty="0"/>
          </a:p>
        </p:txBody>
      </p:sp>
      <p:sp>
        <p:nvSpPr>
          <p:cNvPr id="4" name="Title 3"/>
          <p:cNvSpPr>
            <a:spLocks noGrp="1"/>
          </p:cNvSpPr>
          <p:nvPr>
            <p:ph type="title"/>
          </p:nvPr>
        </p:nvSpPr>
        <p:spPr/>
        <p:txBody>
          <a:bodyPr>
            <a:normAutofit/>
          </a:bodyPr>
          <a:lstStyle/>
          <a:p>
            <a:r>
              <a:rPr lang="en-GB" sz="3600" dirty="0"/>
              <a:t>How can you help?</a:t>
            </a:r>
          </a:p>
        </p:txBody>
      </p:sp>
      <p:sp>
        <p:nvSpPr>
          <p:cNvPr id="5" name="Content Placeholder 4"/>
          <p:cNvSpPr>
            <a:spLocks noGrp="1"/>
          </p:cNvSpPr>
          <p:nvPr>
            <p:ph idx="1"/>
          </p:nvPr>
        </p:nvSpPr>
        <p:spPr>
          <a:xfrm>
            <a:off x="1808480" y="1632584"/>
            <a:ext cx="9997520" cy="4910455"/>
          </a:xfrm>
        </p:spPr>
        <p:txBody>
          <a:bodyPr>
            <a:normAutofit fontScale="92500" lnSpcReduction="20000"/>
          </a:bodyPr>
          <a:lstStyle/>
          <a:p>
            <a:pPr marL="0" indent="0">
              <a:buNone/>
            </a:pPr>
            <a:r>
              <a:rPr lang="en-GB" sz="2400" dirty="0">
                <a:latin typeface="+mj-lt"/>
              </a:rPr>
              <a:t>The way in which you learnt to read, is probably very different from the way we teach children to read now. If you attended a previous phonics information session you will have an idea of how we teach phonics. </a:t>
            </a:r>
          </a:p>
          <a:p>
            <a:pPr marL="0" indent="0">
              <a:buNone/>
            </a:pPr>
            <a:r>
              <a:rPr lang="en-GB" sz="2400" dirty="0">
                <a:latin typeface="+mj-lt"/>
              </a:rPr>
              <a:t>If not here is a quick guide to some of the things you can do to help you child in preparation for the Screening Check. </a:t>
            </a:r>
          </a:p>
          <a:p>
            <a:pPr marL="457200" indent="-457200">
              <a:buFont typeface="+mj-lt"/>
              <a:buAutoNum type="arabicPeriod"/>
            </a:pPr>
            <a:r>
              <a:rPr lang="en-GB" sz="2400" dirty="0">
                <a:latin typeface="+mj-lt"/>
              </a:rPr>
              <a:t>Remind your child to look for the following when faced with an unfamiliar word (real or alien/pseudo) </a:t>
            </a:r>
          </a:p>
          <a:p>
            <a:pPr lvl="1"/>
            <a:r>
              <a:rPr lang="en-GB" sz="2000" dirty="0">
                <a:solidFill>
                  <a:srgbClr val="0070C0"/>
                </a:solidFill>
                <a:latin typeface="+mj-lt"/>
              </a:rPr>
              <a:t>Look for any familiar digraphs first, then any trigraphs, then any split digraphs.  What ever is left are single phonemes. </a:t>
            </a:r>
          </a:p>
          <a:p>
            <a:pPr marL="514350" indent="-514350">
              <a:buFont typeface="+mj-lt"/>
              <a:buAutoNum type="arabicPeriod"/>
            </a:pPr>
            <a:r>
              <a:rPr lang="en-GB" sz="2400" dirty="0">
                <a:latin typeface="+mj-lt"/>
              </a:rPr>
              <a:t>Encourage children to use sound buttons and robot arms when breaking the words down. </a:t>
            </a:r>
          </a:p>
          <a:p>
            <a:pPr lvl="1"/>
            <a:r>
              <a:rPr lang="en-GB" sz="2000" dirty="0">
                <a:solidFill>
                  <a:srgbClr val="00B050"/>
                </a:solidFill>
                <a:latin typeface="+mj-lt"/>
              </a:rPr>
              <a:t>A dot for a single phoneme, a small line for a digraph/</a:t>
            </a:r>
            <a:r>
              <a:rPr lang="en-GB" sz="2000" dirty="0" err="1">
                <a:solidFill>
                  <a:srgbClr val="00B050"/>
                </a:solidFill>
                <a:latin typeface="+mj-lt"/>
              </a:rPr>
              <a:t>trigraph</a:t>
            </a:r>
            <a:r>
              <a:rPr lang="en-GB" sz="2000" dirty="0">
                <a:solidFill>
                  <a:srgbClr val="00B050"/>
                </a:solidFill>
                <a:latin typeface="+mj-lt"/>
              </a:rPr>
              <a:t> and a hook for an split digraphs. These should all be placed under the letters in the word. (see next slide for information on sound buttons) </a:t>
            </a:r>
          </a:p>
          <a:p>
            <a:pPr marL="514350" indent="-514350">
              <a:buFont typeface="+mj-lt"/>
              <a:buAutoNum type="arabicPeriod"/>
            </a:pPr>
            <a:r>
              <a:rPr lang="en-GB" dirty="0">
                <a:latin typeface="+mj-lt"/>
              </a:rPr>
              <a:t>Play some online game</a:t>
            </a:r>
          </a:p>
          <a:p>
            <a:pPr lvl="1"/>
            <a:r>
              <a:rPr lang="en-GB" dirty="0">
                <a:solidFill>
                  <a:srgbClr val="7030A0"/>
                </a:solidFill>
                <a:latin typeface="+mj-lt"/>
              </a:rPr>
              <a:t>Please see the Phonics section on the school website for links to online games.  </a:t>
            </a:r>
          </a:p>
          <a:p>
            <a:pPr lvl="1"/>
            <a:endParaRPr lang="en-GB" dirty="0">
              <a:latin typeface="+mj-lt"/>
            </a:endParaRPr>
          </a:p>
          <a:p>
            <a:pPr lvl="1"/>
            <a:endParaRPr lang="en-GB" dirty="0">
              <a:latin typeface="+mj-lt"/>
            </a:endParaRPr>
          </a:p>
          <a:p>
            <a:pPr lvl="1"/>
            <a:endParaRPr lang="en-GB" sz="2000" dirty="0">
              <a:solidFill>
                <a:srgbClr val="0070C0"/>
              </a:solidFill>
              <a:latin typeface="+mj-lt"/>
            </a:endParaRPr>
          </a:p>
          <a:p>
            <a:pPr marL="0" indent="0">
              <a:buNone/>
            </a:pPr>
            <a:endParaRPr lang="en-GB" dirty="0"/>
          </a:p>
        </p:txBody>
      </p:sp>
    </p:spTree>
    <p:extLst>
      <p:ext uri="{BB962C8B-B14F-4D97-AF65-F5344CB8AC3E}">
        <p14:creationId xmlns:p14="http://schemas.microsoft.com/office/powerpoint/2010/main" val="963712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F5282DB-8687-42F5-9946-217BF2CA7EDA}"/>
              </a:ext>
            </a:extLst>
          </p:cNvPr>
          <p:cNvSpPr>
            <a:spLocks noGrp="1"/>
          </p:cNvSpPr>
          <p:nvPr>
            <p:ph type="sldNum" sz="quarter" idx="12"/>
          </p:nvPr>
        </p:nvSpPr>
        <p:spPr>
          <a:xfrm>
            <a:off x="11163743" y="5945824"/>
            <a:ext cx="642257" cy="365125"/>
          </a:xfrm>
        </p:spPr>
        <p:txBody>
          <a:bodyPr anchor="ctr">
            <a:normAutofit/>
          </a:bodyPr>
          <a:lstStyle/>
          <a:p>
            <a:pPr>
              <a:spcAft>
                <a:spcPts val="600"/>
              </a:spcAft>
            </a:pPr>
            <a:fld id="{98C0CDE5-970C-4CC4-BF43-0DA127E73E82}" type="slidenum">
              <a:rPr lang="en-US" noProof="0" smtClean="0"/>
              <a:pPr>
                <a:spcAft>
                  <a:spcPts val="600"/>
                </a:spcAft>
              </a:pPr>
              <a:t>9</a:t>
            </a:fld>
            <a:endParaRPr lang="en-US" noProof="0"/>
          </a:p>
        </p:txBody>
      </p:sp>
      <p:sp>
        <p:nvSpPr>
          <p:cNvPr id="5" name="Title 4">
            <a:extLst>
              <a:ext uri="{FF2B5EF4-FFF2-40B4-BE49-F238E27FC236}">
                <a16:creationId xmlns:a16="http://schemas.microsoft.com/office/drawing/2014/main" id="{213E7ADB-4D65-4D68-BD81-5EA8E21E9ED6}"/>
              </a:ext>
            </a:extLst>
          </p:cNvPr>
          <p:cNvSpPr>
            <a:spLocks noGrp="1"/>
          </p:cNvSpPr>
          <p:nvPr>
            <p:ph type="title"/>
          </p:nvPr>
        </p:nvSpPr>
        <p:spPr>
          <a:xfrm rot="21180000">
            <a:off x="63548" y="301992"/>
            <a:ext cx="4621780" cy="1325563"/>
          </a:xfrm>
        </p:spPr>
        <p:txBody>
          <a:bodyPr anchor="ctr">
            <a:normAutofit/>
          </a:bodyPr>
          <a:lstStyle/>
          <a:p>
            <a:r>
              <a:rPr lang="en-GB" sz="3600" dirty="0"/>
              <a:t>Using sound buttons</a:t>
            </a:r>
          </a:p>
        </p:txBody>
      </p:sp>
      <p:pic>
        <p:nvPicPr>
          <p:cNvPr id="6" name="Picture Placeholder 5">
            <a:extLst>
              <a:ext uri="{FF2B5EF4-FFF2-40B4-BE49-F238E27FC236}">
                <a16:creationId xmlns:a16="http://schemas.microsoft.com/office/drawing/2014/main" id="{183DFB40-4CF6-4A71-97C2-B6990BD24EFB}"/>
              </a:ext>
            </a:extLst>
          </p:cNvPr>
          <p:cNvPicPr>
            <a:picLocks noGrp="1" noChangeAspect="1"/>
          </p:cNvPicPr>
          <p:nvPr>
            <p:ph idx="1"/>
          </p:nvPr>
        </p:nvPicPr>
        <p:blipFill>
          <a:blip r:embed="rId2"/>
          <a:stretch>
            <a:fillRect/>
          </a:stretch>
        </p:blipFill>
        <p:spPr>
          <a:xfrm>
            <a:off x="1078184" y="1637189"/>
            <a:ext cx="10442575" cy="2749508"/>
          </a:xfrm>
          <a:prstGeom prst="rect">
            <a:avLst/>
          </a:prstGeom>
          <a:noFill/>
        </p:spPr>
      </p:pic>
      <p:sp>
        <p:nvSpPr>
          <p:cNvPr id="3" name="Footer Placeholder 2">
            <a:extLst>
              <a:ext uri="{FF2B5EF4-FFF2-40B4-BE49-F238E27FC236}">
                <a16:creationId xmlns:a16="http://schemas.microsoft.com/office/drawing/2014/main" id="{6E13FC99-5BAA-4507-A9CA-4A5A91F07E76}"/>
              </a:ext>
            </a:extLst>
          </p:cNvPr>
          <p:cNvSpPr>
            <a:spLocks noGrp="1"/>
          </p:cNvSpPr>
          <p:nvPr>
            <p:ph type="ftr" sz="quarter" idx="11"/>
          </p:nvPr>
        </p:nvSpPr>
        <p:spPr>
          <a:xfrm>
            <a:off x="677946" y="3714280"/>
            <a:ext cx="11046694" cy="1344833"/>
          </a:xfrm>
        </p:spPr>
        <p:txBody>
          <a:bodyPr anchor="ctr">
            <a:normAutofit/>
          </a:bodyPr>
          <a:lstStyle/>
          <a:p>
            <a:pPr algn="ctr">
              <a:spcAft>
                <a:spcPts val="600"/>
              </a:spcAft>
            </a:pPr>
            <a:r>
              <a:rPr lang="en-US" sz="2800" noProof="0" dirty="0">
                <a:solidFill>
                  <a:schemeClr val="tx2"/>
                </a:solidFill>
              </a:rPr>
              <a:t>single phoneme   </a:t>
            </a:r>
            <a:r>
              <a:rPr lang="en-US" sz="2800" noProof="0" dirty="0">
                <a:solidFill>
                  <a:schemeClr val="accent1"/>
                </a:solidFill>
              </a:rPr>
              <a:t>digraph or </a:t>
            </a:r>
            <a:r>
              <a:rPr lang="en-US" sz="2800" noProof="0" dirty="0" err="1">
                <a:solidFill>
                  <a:schemeClr val="accent1"/>
                </a:solidFill>
              </a:rPr>
              <a:t>trigraph</a:t>
            </a:r>
            <a:r>
              <a:rPr lang="en-US" sz="2800" noProof="0" dirty="0">
                <a:solidFill>
                  <a:schemeClr val="accent1"/>
                </a:solidFill>
              </a:rPr>
              <a:t>     </a:t>
            </a:r>
            <a:r>
              <a:rPr lang="en-US" sz="2800" noProof="0" dirty="0">
                <a:solidFill>
                  <a:srgbClr val="00B050"/>
                </a:solidFill>
              </a:rPr>
              <a:t>split diagraph </a:t>
            </a:r>
          </a:p>
        </p:txBody>
      </p:sp>
      <p:sp>
        <p:nvSpPr>
          <p:cNvPr id="2" name="TextBox 1"/>
          <p:cNvSpPr txBox="1"/>
          <p:nvPr/>
        </p:nvSpPr>
        <p:spPr>
          <a:xfrm>
            <a:off x="7467600" y="314960"/>
            <a:ext cx="4480560" cy="1200329"/>
          </a:xfrm>
          <a:prstGeom prst="rect">
            <a:avLst/>
          </a:prstGeom>
          <a:noFill/>
        </p:spPr>
        <p:txBody>
          <a:bodyPr wrap="square" rtlCol="0">
            <a:spAutoFit/>
          </a:bodyPr>
          <a:lstStyle/>
          <a:p>
            <a:r>
              <a:rPr lang="en-GB" dirty="0">
                <a:solidFill>
                  <a:schemeClr val="accent4"/>
                </a:solidFill>
              </a:rPr>
              <a:t>We use sound buttons to help children recognise the different parts of a word.  (single phonemes, digraphs, trigraphs and split digraphs)</a:t>
            </a:r>
          </a:p>
        </p:txBody>
      </p:sp>
    </p:spTree>
    <p:extLst>
      <p:ext uri="{BB962C8B-B14F-4D97-AF65-F5344CB8AC3E}">
        <p14:creationId xmlns:p14="http://schemas.microsoft.com/office/powerpoint/2010/main" val="19482197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10</a:t>
            </a:fld>
            <a:endParaRPr lang="en-US" noProof="0" dirty="0"/>
          </a:p>
        </p:txBody>
      </p:sp>
      <p:sp>
        <p:nvSpPr>
          <p:cNvPr id="4" name="Title 3"/>
          <p:cNvSpPr>
            <a:spLocks noGrp="1"/>
          </p:cNvSpPr>
          <p:nvPr>
            <p:ph type="title"/>
          </p:nvPr>
        </p:nvSpPr>
        <p:spPr>
          <a:xfrm rot="21180000">
            <a:off x="63358" y="315916"/>
            <a:ext cx="4672431" cy="1325563"/>
          </a:xfrm>
        </p:spPr>
        <p:txBody>
          <a:bodyPr>
            <a:normAutofit/>
          </a:bodyPr>
          <a:lstStyle/>
          <a:p>
            <a:r>
              <a:rPr lang="en-GB" sz="3600" dirty="0"/>
              <a:t>Using sound buttons</a:t>
            </a:r>
          </a:p>
        </p:txBody>
      </p:sp>
      <p:pic>
        <p:nvPicPr>
          <p:cNvPr id="6" name="Content Placeholder 5"/>
          <p:cNvPicPr>
            <a:picLocks noGrp="1" noChangeAspect="1"/>
          </p:cNvPicPr>
          <p:nvPr>
            <p:ph idx="1"/>
          </p:nvPr>
        </p:nvPicPr>
        <p:blipFill>
          <a:blip r:embed="rId2"/>
          <a:stretch>
            <a:fillRect/>
          </a:stretch>
        </p:blipFill>
        <p:spPr>
          <a:xfrm>
            <a:off x="360139" y="1814916"/>
            <a:ext cx="4473694" cy="2516453"/>
          </a:xfrm>
          <a:prstGeom prst="rect">
            <a:avLst/>
          </a:prstGeom>
          <a:ln>
            <a:noFill/>
          </a:ln>
        </p:spPr>
      </p:pic>
      <p:pic>
        <p:nvPicPr>
          <p:cNvPr id="7" name="Picture 6"/>
          <p:cNvPicPr>
            <a:picLocks noChangeAspect="1"/>
          </p:cNvPicPr>
          <p:nvPr/>
        </p:nvPicPr>
        <p:blipFill>
          <a:blip r:embed="rId3"/>
          <a:stretch>
            <a:fillRect/>
          </a:stretch>
        </p:blipFill>
        <p:spPr>
          <a:xfrm>
            <a:off x="6348612" y="1800337"/>
            <a:ext cx="4686368" cy="2636082"/>
          </a:xfrm>
          <a:prstGeom prst="rect">
            <a:avLst/>
          </a:prstGeom>
        </p:spPr>
      </p:pic>
      <p:pic>
        <p:nvPicPr>
          <p:cNvPr id="8" name="Picture 7"/>
          <p:cNvPicPr>
            <a:picLocks noChangeAspect="1"/>
          </p:cNvPicPr>
          <p:nvPr/>
        </p:nvPicPr>
        <p:blipFill>
          <a:blip r:embed="rId4"/>
          <a:stretch>
            <a:fillRect/>
          </a:stretch>
        </p:blipFill>
        <p:spPr>
          <a:xfrm>
            <a:off x="3170328" y="4101049"/>
            <a:ext cx="4241959" cy="2386102"/>
          </a:xfrm>
          <a:prstGeom prst="rect">
            <a:avLst/>
          </a:prstGeom>
        </p:spPr>
      </p:pic>
      <p:sp>
        <p:nvSpPr>
          <p:cNvPr id="9" name="Rectangle 8"/>
          <p:cNvSpPr/>
          <p:nvPr/>
        </p:nvSpPr>
        <p:spPr>
          <a:xfrm>
            <a:off x="10210351" y="3882299"/>
            <a:ext cx="924025" cy="7401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6895133" y="5746969"/>
            <a:ext cx="924025" cy="7401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a:blip r:embed="rId5"/>
          <a:stretch>
            <a:fillRect/>
          </a:stretch>
        </p:blipFill>
        <p:spPr>
          <a:xfrm>
            <a:off x="134284" y="1814916"/>
            <a:ext cx="2108402" cy="737680"/>
          </a:xfrm>
          <a:prstGeom prst="rect">
            <a:avLst/>
          </a:prstGeom>
        </p:spPr>
      </p:pic>
      <p:pic>
        <p:nvPicPr>
          <p:cNvPr id="12" name="Picture 11"/>
          <p:cNvPicPr>
            <a:picLocks noChangeAspect="1"/>
          </p:cNvPicPr>
          <p:nvPr/>
        </p:nvPicPr>
        <p:blipFill>
          <a:blip r:embed="rId6"/>
          <a:stretch>
            <a:fillRect/>
          </a:stretch>
        </p:blipFill>
        <p:spPr>
          <a:xfrm>
            <a:off x="6258841" y="1800337"/>
            <a:ext cx="2109399" cy="737680"/>
          </a:xfrm>
          <a:prstGeom prst="rect">
            <a:avLst/>
          </a:prstGeom>
        </p:spPr>
      </p:pic>
      <p:pic>
        <p:nvPicPr>
          <p:cNvPr id="13" name="Picture 12"/>
          <p:cNvPicPr>
            <a:picLocks noChangeAspect="1"/>
          </p:cNvPicPr>
          <p:nvPr/>
        </p:nvPicPr>
        <p:blipFill>
          <a:blip r:embed="rId6"/>
          <a:stretch>
            <a:fillRect/>
          </a:stretch>
        </p:blipFill>
        <p:spPr>
          <a:xfrm>
            <a:off x="3109661" y="3882299"/>
            <a:ext cx="2109399" cy="887457"/>
          </a:xfrm>
          <a:prstGeom prst="rect">
            <a:avLst/>
          </a:prstGeom>
        </p:spPr>
      </p:pic>
    </p:spTree>
    <p:extLst>
      <p:ext uri="{BB962C8B-B14F-4D97-AF65-F5344CB8AC3E}">
        <p14:creationId xmlns:p14="http://schemas.microsoft.com/office/powerpoint/2010/main" val="11963495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11</a:t>
            </a:fld>
            <a:endParaRPr lang="en-US" noProof="0" dirty="0"/>
          </a:p>
        </p:txBody>
      </p:sp>
      <p:sp>
        <p:nvSpPr>
          <p:cNvPr id="4" name="Title 3"/>
          <p:cNvSpPr>
            <a:spLocks noGrp="1"/>
          </p:cNvSpPr>
          <p:nvPr>
            <p:ph type="title"/>
          </p:nvPr>
        </p:nvSpPr>
        <p:spPr/>
        <p:txBody>
          <a:bodyPr/>
          <a:lstStyle/>
          <a:p>
            <a:r>
              <a:rPr lang="en-GB" dirty="0"/>
              <a:t>Useful websites</a:t>
            </a:r>
          </a:p>
        </p:txBody>
      </p:sp>
      <p:sp>
        <p:nvSpPr>
          <p:cNvPr id="5" name="Content Placeholder 4"/>
          <p:cNvSpPr>
            <a:spLocks noGrp="1"/>
          </p:cNvSpPr>
          <p:nvPr>
            <p:ph idx="1"/>
          </p:nvPr>
        </p:nvSpPr>
        <p:spPr>
          <a:xfrm>
            <a:off x="1293780" y="1570521"/>
            <a:ext cx="10442575" cy="4740428"/>
          </a:xfrm>
        </p:spPr>
        <p:txBody>
          <a:bodyPr>
            <a:normAutofit/>
          </a:bodyPr>
          <a:lstStyle/>
          <a:p>
            <a:r>
              <a:rPr lang="en-GB" sz="2400" dirty="0">
                <a:latin typeface="+mj-lt"/>
              </a:rPr>
              <a:t>Teach your Monster to read</a:t>
            </a:r>
          </a:p>
          <a:p>
            <a:pPr marL="0" indent="0">
              <a:buNone/>
            </a:pPr>
            <a:r>
              <a:rPr lang="en-GB" u="sng" dirty="0">
                <a:solidFill>
                  <a:srgbClr val="FF0000"/>
                </a:solidFill>
                <a:hlinkClick r:id="rId2"/>
              </a:rPr>
              <a:t>https://www.teachyourmonstertoread.com/</a:t>
            </a:r>
            <a:endParaRPr lang="en-GB" u="sng" dirty="0">
              <a:solidFill>
                <a:srgbClr val="FF0000"/>
              </a:solidFill>
            </a:endParaRPr>
          </a:p>
          <a:p>
            <a:pPr marL="0" indent="0">
              <a:buNone/>
            </a:pPr>
            <a:endParaRPr lang="en-GB" u="sng" dirty="0">
              <a:solidFill>
                <a:srgbClr val="FF0000"/>
              </a:solidFill>
            </a:endParaRPr>
          </a:p>
          <a:p>
            <a:pPr lvl="1"/>
            <a:r>
              <a:rPr lang="en-GB" dirty="0">
                <a:latin typeface="+mj-lt"/>
              </a:rPr>
              <a:t>Phonics Play: </a:t>
            </a:r>
          </a:p>
          <a:p>
            <a:pPr marL="0" indent="0">
              <a:buNone/>
            </a:pPr>
            <a:r>
              <a:rPr lang="en-GB" u="sng" dirty="0">
                <a:hlinkClick r:id="rId3"/>
              </a:rPr>
              <a:t>https://www.phonicsplay.co.uk/InteractiveResources.htm</a:t>
            </a:r>
            <a:endParaRPr lang="en-GB" u="sng" dirty="0"/>
          </a:p>
          <a:p>
            <a:pPr marL="0" indent="0">
              <a:buNone/>
            </a:pPr>
            <a:endParaRPr lang="en-GB" dirty="0"/>
          </a:p>
          <a:p>
            <a:pPr lvl="1"/>
            <a:r>
              <a:rPr lang="en-GB" dirty="0">
                <a:latin typeface="+mj-lt"/>
              </a:rPr>
              <a:t>YouTube – phoneme pronunciation:</a:t>
            </a:r>
          </a:p>
          <a:p>
            <a:pPr marL="0" indent="0">
              <a:buNone/>
            </a:pPr>
            <a:r>
              <a:rPr lang="en-GB" u="sng" dirty="0">
                <a:hlinkClick r:id="rId4"/>
              </a:rPr>
              <a:t>https://www.youtube.com/watch?time_continue=18&amp;v=UCI2mu7URBc&amp;feature=emb_logo</a:t>
            </a:r>
            <a:endParaRPr lang="en-GB" u="sng"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7584008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12</a:t>
            </a:fld>
            <a:endParaRPr lang="en-US" noProof="0" dirty="0"/>
          </a:p>
        </p:txBody>
      </p:sp>
      <p:sp>
        <p:nvSpPr>
          <p:cNvPr id="4" name="Title 3"/>
          <p:cNvSpPr>
            <a:spLocks noGrp="1"/>
          </p:cNvSpPr>
          <p:nvPr>
            <p:ph type="title"/>
          </p:nvPr>
        </p:nvSpPr>
        <p:spPr>
          <a:xfrm rot="21180000">
            <a:off x="287502" y="338768"/>
            <a:ext cx="4649220" cy="1325563"/>
          </a:xfrm>
        </p:spPr>
        <p:txBody>
          <a:bodyPr>
            <a:normAutofit/>
          </a:bodyPr>
          <a:lstStyle/>
          <a:p>
            <a:r>
              <a:rPr lang="en-GB" sz="3200" dirty="0"/>
              <a:t>Online Phonics Games</a:t>
            </a:r>
          </a:p>
        </p:txBody>
      </p:sp>
      <p:sp>
        <p:nvSpPr>
          <p:cNvPr id="5" name="Content Placeholder 4"/>
          <p:cNvSpPr>
            <a:spLocks noGrp="1"/>
          </p:cNvSpPr>
          <p:nvPr>
            <p:ph idx="1"/>
          </p:nvPr>
        </p:nvSpPr>
        <p:spPr>
          <a:xfrm>
            <a:off x="3007605" y="1942690"/>
            <a:ext cx="5750805" cy="4351338"/>
          </a:xfrm>
        </p:spPr>
        <p:txBody>
          <a:bodyPr>
            <a:normAutofit/>
          </a:bodyPr>
          <a:lstStyle/>
          <a:p>
            <a:pPr marL="0" indent="0" algn="ctr">
              <a:buNone/>
            </a:pPr>
            <a:r>
              <a:rPr lang="en-GB" dirty="0">
                <a:solidFill>
                  <a:srgbClr val="000000"/>
                </a:solidFill>
                <a:latin typeface="+mj-lt"/>
              </a:rPr>
              <a:t>Click on the links below to access free phonics games.  </a:t>
            </a:r>
            <a:endParaRPr lang="en-GB" dirty="0">
              <a:solidFill>
                <a:srgbClr val="000000"/>
              </a:solidFill>
              <a:latin typeface="+mj-lt"/>
              <a:hlinkClick r:id="rId2"/>
            </a:endParaRPr>
          </a:p>
          <a:p>
            <a:pPr marL="0" indent="0">
              <a:buNone/>
            </a:pPr>
            <a:endParaRPr lang="en-GB" b="1" u="sng" dirty="0">
              <a:solidFill>
                <a:srgbClr val="000000"/>
              </a:solidFill>
              <a:latin typeface="+mj-lt"/>
              <a:hlinkClick r:id="rId2"/>
            </a:endParaRPr>
          </a:p>
          <a:p>
            <a:pPr marL="0" indent="0" algn="ctr">
              <a:buNone/>
            </a:pPr>
            <a:r>
              <a:rPr lang="en-GB" b="1" u="sng" dirty="0">
                <a:solidFill>
                  <a:srgbClr val="000000"/>
                </a:solidFill>
                <a:latin typeface="+mj-lt"/>
                <a:hlinkClick r:id="rId2"/>
              </a:rPr>
              <a:t>Phonics Bloom</a:t>
            </a:r>
          </a:p>
          <a:p>
            <a:pPr marL="0" indent="0" algn="ctr">
              <a:buNone/>
            </a:pPr>
            <a:endParaRPr lang="en-GB" dirty="0"/>
          </a:p>
          <a:p>
            <a:pPr marL="0" indent="0" algn="ctr">
              <a:buNone/>
            </a:pPr>
            <a:r>
              <a:rPr lang="en-GB" b="1" u="sng" dirty="0">
                <a:solidFill>
                  <a:schemeClr val="tx2"/>
                </a:solidFill>
                <a:latin typeface="+mj-lt"/>
                <a:hlinkClick r:id="rId3"/>
              </a:rPr>
              <a:t>Education.com</a:t>
            </a:r>
            <a:endParaRPr lang="en-GB" b="1" u="sng" dirty="0">
              <a:solidFill>
                <a:schemeClr val="tx2"/>
              </a:solidFill>
              <a:latin typeface="+mj-lt"/>
            </a:endParaRPr>
          </a:p>
          <a:p>
            <a:pPr marL="0" indent="0" algn="ctr">
              <a:buNone/>
            </a:pPr>
            <a:endParaRPr lang="en-GB" dirty="0"/>
          </a:p>
          <a:p>
            <a:pPr marL="0" indent="0" algn="ctr">
              <a:buNone/>
            </a:pPr>
            <a:r>
              <a:rPr lang="en-GB" b="1" u="sng" dirty="0">
                <a:solidFill>
                  <a:schemeClr val="tx2"/>
                </a:solidFill>
                <a:latin typeface="+mj-lt"/>
                <a:hlinkClick r:id="rId4"/>
              </a:rPr>
              <a:t>Top Marks</a:t>
            </a:r>
            <a:endParaRPr lang="en-GB" b="1" u="sng" dirty="0">
              <a:solidFill>
                <a:schemeClr val="tx2"/>
              </a:solidFill>
              <a:latin typeface="+mj-lt"/>
            </a:endParaRPr>
          </a:p>
          <a:p>
            <a:pPr marL="0" indent="0">
              <a:buNone/>
            </a:pPr>
            <a:endParaRPr lang="en-GB" b="1" u="sng" dirty="0">
              <a:solidFill>
                <a:schemeClr val="tx2"/>
              </a:solidFill>
              <a:latin typeface="+mj-lt"/>
            </a:endParaRPr>
          </a:p>
        </p:txBody>
      </p:sp>
    </p:spTree>
    <p:extLst>
      <p:ext uri="{BB962C8B-B14F-4D97-AF65-F5344CB8AC3E}">
        <p14:creationId xmlns:p14="http://schemas.microsoft.com/office/powerpoint/2010/main" val="39935586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13</a:t>
            </a:fld>
            <a:endParaRPr lang="en-US" noProof="0" dirty="0"/>
          </a:p>
        </p:txBody>
      </p:sp>
      <p:sp>
        <p:nvSpPr>
          <p:cNvPr id="4" name="Title 3"/>
          <p:cNvSpPr>
            <a:spLocks noGrp="1"/>
          </p:cNvSpPr>
          <p:nvPr>
            <p:ph type="title"/>
          </p:nvPr>
        </p:nvSpPr>
        <p:spPr/>
        <p:txBody>
          <a:bodyPr/>
          <a:lstStyle/>
          <a:p>
            <a:r>
              <a:rPr lang="en-GB" dirty="0"/>
              <a:t>Questions</a:t>
            </a:r>
          </a:p>
        </p:txBody>
      </p:sp>
      <p:sp>
        <p:nvSpPr>
          <p:cNvPr id="5" name="Content Placeholder 4"/>
          <p:cNvSpPr>
            <a:spLocks noGrp="1"/>
          </p:cNvSpPr>
          <p:nvPr>
            <p:ph idx="1"/>
          </p:nvPr>
        </p:nvSpPr>
        <p:spPr/>
        <p:txBody>
          <a:bodyPr>
            <a:normAutofit/>
          </a:bodyPr>
          <a:lstStyle/>
          <a:p>
            <a:pPr marL="0" indent="0" algn="ctr">
              <a:buNone/>
            </a:pPr>
            <a:r>
              <a:rPr lang="en-GB" sz="3200" dirty="0">
                <a:latin typeface="+mj-lt"/>
              </a:rPr>
              <a:t>If you have any questions regarding the Phonics Screening Check, please contact the school office and arrange to speak with your child’s class teacher.</a:t>
            </a:r>
          </a:p>
        </p:txBody>
      </p:sp>
    </p:spTree>
    <p:extLst>
      <p:ext uri="{BB962C8B-B14F-4D97-AF65-F5344CB8AC3E}">
        <p14:creationId xmlns:p14="http://schemas.microsoft.com/office/powerpoint/2010/main" val="7167074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14</a:t>
            </a:fld>
            <a:endParaRPr lang="en-US" noProof="0" dirty="0"/>
          </a:p>
        </p:txBody>
      </p:sp>
      <p:sp>
        <p:nvSpPr>
          <p:cNvPr id="4" name="Title 3"/>
          <p:cNvSpPr>
            <a:spLocks noGrp="1"/>
          </p:cNvSpPr>
          <p:nvPr>
            <p:ph type="title"/>
          </p:nvPr>
        </p:nvSpPr>
        <p:spPr/>
        <p:txBody>
          <a:bodyPr/>
          <a:lstStyle/>
          <a:p>
            <a:r>
              <a:rPr lang="en-GB" dirty="0"/>
              <a:t>Thank you</a:t>
            </a:r>
          </a:p>
        </p:txBody>
      </p:sp>
      <p:sp>
        <p:nvSpPr>
          <p:cNvPr id="5" name="Content Placeholder 4"/>
          <p:cNvSpPr>
            <a:spLocks noGrp="1"/>
          </p:cNvSpPr>
          <p:nvPr>
            <p:ph idx="1"/>
          </p:nvPr>
        </p:nvSpPr>
        <p:spPr/>
        <p:txBody>
          <a:bodyPr>
            <a:normAutofit/>
          </a:bodyPr>
          <a:lstStyle/>
          <a:p>
            <a:pPr marL="0" indent="0" algn="ctr">
              <a:buNone/>
            </a:pPr>
            <a:r>
              <a:rPr lang="en-GB" sz="4800" dirty="0">
                <a:latin typeface="+mj-lt"/>
              </a:rPr>
              <a:t>Thank you for your ongoing support</a:t>
            </a:r>
          </a:p>
          <a:p>
            <a:pPr marL="0" indent="0" algn="ctr">
              <a:buNone/>
            </a:pPr>
            <a:r>
              <a:rPr lang="en-GB" sz="4800" dirty="0">
                <a:latin typeface="+mj-lt"/>
              </a:rPr>
              <a:t>  </a:t>
            </a:r>
          </a:p>
        </p:txBody>
      </p:sp>
      <p:pic>
        <p:nvPicPr>
          <p:cNvPr id="6" name="Picture 5"/>
          <p:cNvPicPr>
            <a:picLocks noChangeAspect="1"/>
          </p:cNvPicPr>
          <p:nvPr/>
        </p:nvPicPr>
        <p:blipFill>
          <a:blip r:embed="rId2"/>
          <a:stretch>
            <a:fillRect/>
          </a:stretch>
        </p:blipFill>
        <p:spPr>
          <a:xfrm>
            <a:off x="3122834" y="2705100"/>
            <a:ext cx="5829300" cy="4152900"/>
          </a:xfrm>
          <a:prstGeom prst="rect">
            <a:avLst/>
          </a:prstGeom>
        </p:spPr>
      </p:pic>
    </p:spTree>
    <p:extLst>
      <p:ext uri="{BB962C8B-B14F-4D97-AF65-F5344CB8AC3E}">
        <p14:creationId xmlns:p14="http://schemas.microsoft.com/office/powerpoint/2010/main" val="219273631"/>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2.xml><?xml version="1.0" encoding="utf-8"?>
<ds:datastoreItem xmlns:ds="http://schemas.openxmlformats.org/officeDocument/2006/customXml" ds:itemID="{BEF6C8FF-3D90-457B-9108-406F928CD7CB}">
  <ds:schemaRefs>
    <ds:schemaRef ds:uri="http://purl.org/dc/dcmitype/"/>
    <ds:schemaRef ds:uri="http://schemas.microsoft.com/office/2006/metadata/properties"/>
    <ds:schemaRef ds:uri="http://schemas.microsoft.com/office/infopath/2007/PartnerControls"/>
    <ds:schemaRef ds:uri="http://purl.org/dc/elements/1.1/"/>
    <ds:schemaRef ds:uri="http://purl.org/dc/terms/"/>
    <ds:schemaRef ds:uri="http://schemas.microsoft.com/office/2006/documentManagement/types"/>
    <ds:schemaRef ds:uri="http://www.w3.org/XML/1998/namespace"/>
    <ds:schemaRef ds:uri="http://schemas.openxmlformats.org/package/2006/metadata/core-properties"/>
    <ds:schemaRef ds:uri="16c05727-aa75-4e4a-9b5f-8a80a1165891"/>
    <ds:schemaRef ds:uri="71af3243-3dd4-4a8d-8c0d-dd76da1f02a5"/>
  </ds:schemaRefs>
</ds:datastoreItem>
</file>

<file path=customXml/itemProps3.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788</Words>
  <Application>Microsoft Office PowerPoint</Application>
  <PresentationFormat>Widescreen</PresentationFormat>
  <Paragraphs>82</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Comic Sans MS</vt:lpstr>
      <vt:lpstr>Franklin Gothic Book</vt:lpstr>
      <vt:lpstr>Office Theme</vt:lpstr>
      <vt:lpstr>Phonics Screening </vt:lpstr>
      <vt:lpstr>What is Phonics?</vt:lpstr>
      <vt:lpstr>What is the aim of the check?</vt:lpstr>
      <vt:lpstr>When will the screening happen?</vt:lpstr>
      <vt:lpstr>What do we expect children to do?</vt:lpstr>
      <vt:lpstr>Example words</vt:lpstr>
      <vt:lpstr>How will the children complete the check?</vt:lpstr>
      <vt:lpstr>How can you help?</vt:lpstr>
      <vt:lpstr>Using sound buttons</vt:lpstr>
      <vt:lpstr>Using sound buttons</vt:lpstr>
      <vt:lpstr>Useful websites</vt:lpstr>
      <vt:lpstr>Online Phonics Games</vt:lpstr>
      <vt:lpstr>Questions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2020-09-05T15:16:17Z</dcterms:created>
  <dcterms:modified xsi:type="dcterms:W3CDTF">2020-11-13T15:15:36Z</dcterms:modified>
</cp:coreProperties>
</file>